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69" r:id="rId2"/>
    <p:sldId id="334" r:id="rId3"/>
    <p:sldId id="327" r:id="rId4"/>
    <p:sldId id="295" r:id="rId5"/>
    <p:sldId id="338" r:id="rId6"/>
    <p:sldId id="339" r:id="rId7"/>
    <p:sldId id="316" r:id="rId8"/>
    <p:sldId id="317" r:id="rId9"/>
    <p:sldId id="337" r:id="rId10"/>
    <p:sldId id="306" r:id="rId11"/>
    <p:sldId id="307" r:id="rId12"/>
    <p:sldId id="308" r:id="rId13"/>
    <p:sldId id="318" r:id="rId14"/>
    <p:sldId id="309" r:id="rId15"/>
    <p:sldId id="336" r:id="rId16"/>
    <p:sldId id="310" r:id="rId17"/>
    <p:sldId id="312" r:id="rId18"/>
    <p:sldId id="323" r:id="rId19"/>
    <p:sldId id="314" r:id="rId20"/>
    <p:sldId id="315" r:id="rId21"/>
    <p:sldId id="325" r:id="rId22"/>
    <p:sldId id="329" r:id="rId23"/>
    <p:sldId id="330" r:id="rId24"/>
    <p:sldId id="331" r:id="rId25"/>
    <p:sldId id="332" r:id="rId26"/>
    <p:sldId id="335" r:id="rId27"/>
    <p:sldId id="333" r:id="rId28"/>
  </p:sldIdLst>
  <p:sldSz cx="12192000" cy="6858000"/>
  <p:notesSz cx="7099300" cy="10234613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039" autoAdjust="0"/>
    <p:restoredTop sz="83159" autoAdjust="0"/>
  </p:normalViewPr>
  <p:slideViewPr>
    <p:cSldViewPr snapToGrid="0">
      <p:cViewPr varScale="1">
        <p:scale>
          <a:sx n="96" d="100"/>
          <a:sy n="96" d="100"/>
        </p:scale>
        <p:origin x="1494" y="72"/>
      </p:cViewPr>
      <p:guideLst/>
    </p:cSldViewPr>
  </p:slideViewPr>
  <p:notesTextViewPr>
    <p:cViewPr>
      <p:scale>
        <a:sx n="150" d="100"/>
        <a:sy n="15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28.wmf"/><Relationship Id="rId2" Type="http://schemas.openxmlformats.org/officeDocument/2006/relationships/image" Target="../media/image27.wmf"/><Relationship Id="rId1" Type="http://schemas.openxmlformats.org/officeDocument/2006/relationships/image" Target="../media/image26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B5D18E4F-8904-49F0-A966-ED8BC304F0DA}" type="datetimeFigureOut">
              <a:rPr kumimoji="1" lang="ja-JP" altLang="en-US" smtClean="0"/>
              <a:t>2021/10/23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709930" y="4925407"/>
            <a:ext cx="5679440" cy="4029879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4021294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315B3230-1262-4AAB-8ECE-8CE048B285B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116623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345261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1.</a:t>
            </a:r>
            <a:r>
              <a:rPr kumimoji="1" lang="ja-JP" altLang="en-US" baseline="0" dirty="0"/>
              <a:t>平均３</a:t>
            </a:r>
            <a:endParaRPr kumimoji="1" lang="en-US" altLang="ja-JP" baseline="0" dirty="0"/>
          </a:p>
          <a:p>
            <a:r>
              <a:rPr kumimoji="1" lang="ja-JP" altLang="en-US" dirty="0"/>
              <a:t>分散　</a:t>
            </a:r>
            <a:r>
              <a:rPr kumimoji="1" lang="en-US" altLang="ja-JP" dirty="0"/>
              <a:t>2.75</a:t>
            </a:r>
            <a:r>
              <a:rPr kumimoji="1" lang="ja-JP" altLang="en-US" dirty="0"/>
              <a:t>　</a:t>
            </a:r>
            <a:r>
              <a:rPr kumimoji="1" lang="en-US" altLang="ja-JP" dirty="0"/>
              <a:t>:((3-3)^2+(0-3)^2+(3-3)^2+(5-3)^2+(4-3)^2+(3-3)^2+(5-3)^2+(1-3)^2)/8</a:t>
            </a:r>
          </a:p>
          <a:p>
            <a:endParaRPr kumimoji="1" lang="en-US" altLang="ja-JP" dirty="0"/>
          </a:p>
          <a:p>
            <a:r>
              <a:rPr kumimoji="1" lang="en-US" altLang="ja-JP" dirty="0"/>
              <a:t>A</a:t>
            </a:r>
            <a:r>
              <a:rPr kumimoji="1" lang="ja-JP" altLang="en-US" dirty="0"/>
              <a:t>の分散 </a:t>
            </a:r>
            <a:r>
              <a:rPr kumimoji="1" lang="en-US" altLang="ja-JP" dirty="0"/>
              <a:t>0.57…</a:t>
            </a:r>
          </a:p>
          <a:p>
            <a:r>
              <a:rPr kumimoji="1" lang="en-US" altLang="ja-JP" dirty="0"/>
              <a:t>B</a:t>
            </a:r>
            <a:r>
              <a:rPr kumimoji="1" lang="ja-JP" altLang="en-US" dirty="0"/>
              <a:t>の分散　</a:t>
            </a:r>
            <a:r>
              <a:rPr kumimoji="1" lang="en-US" altLang="ja-JP" dirty="0"/>
              <a:t>2.2…</a:t>
            </a:r>
          </a:p>
          <a:p>
            <a:endParaRPr kumimoji="1" lang="en-US" altLang="ja-JP" dirty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457057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160052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Process&gt;noise&gt;</a:t>
            </a:r>
            <a:r>
              <a:rPr kumimoji="1" lang="en-US" altLang="ja-JP" dirty="0" err="1"/>
              <a:t>Solt</a:t>
            </a:r>
            <a:r>
              <a:rPr kumimoji="1" lang="en-US" altLang="ja-JP" baseline="0" dirty="0"/>
              <a:t> and </a:t>
            </a:r>
            <a:r>
              <a:rPr kumimoji="1" lang="en-US" altLang="ja-JP" baseline="0" dirty="0" err="1"/>
              <a:t>Papper</a:t>
            </a:r>
            <a:endParaRPr kumimoji="1" lang="en-US" altLang="ja-JP" baseline="0" dirty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309495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TODO bilateral</a:t>
            </a:r>
            <a:r>
              <a:rPr kumimoji="1" lang="en-US" altLang="ja-JP" baseline="0" dirty="0"/>
              <a:t> </a:t>
            </a:r>
            <a:r>
              <a:rPr kumimoji="1" lang="ja-JP" altLang="en-US" baseline="0" dirty="0"/>
              <a:t>空間に分布する画素を見せる</a:t>
            </a:r>
            <a:endParaRPr kumimoji="1" lang="en-US" altLang="ja-JP" baseline="0" dirty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020835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20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623239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0875E1-285E-4E62-A15A-65F7A0855A09}" type="datetimeFigureOut">
              <a:rPr kumimoji="1" lang="ja-JP" altLang="en-US" smtClean="0"/>
              <a:t>2021/10/23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58086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0875E1-285E-4E62-A15A-65F7A0855A09}" type="datetimeFigureOut">
              <a:rPr kumimoji="1" lang="ja-JP" altLang="en-US" smtClean="0"/>
              <a:t>2021/10/23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22228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0875E1-285E-4E62-A15A-65F7A0855A09}" type="datetimeFigureOut">
              <a:rPr kumimoji="1" lang="ja-JP" altLang="en-US" smtClean="0"/>
              <a:t>2021/10/23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47808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199" y="283483"/>
            <a:ext cx="11473211" cy="733270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199" y="1262079"/>
            <a:ext cx="11473211" cy="5296829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730085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0875E1-285E-4E62-A15A-65F7A0855A09}" type="datetimeFigureOut">
              <a:rPr kumimoji="1" lang="ja-JP" altLang="en-US" smtClean="0"/>
              <a:t>2021/10/23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51074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fld id="{B10875E1-285E-4E62-A15A-65F7A0855A09}" type="datetimeFigureOut">
              <a:rPr lang="ja-JP" altLang="en-US" smtClean="0"/>
              <a:pPr/>
              <a:t>2021/10/23</a:t>
            </a:fld>
            <a:endParaRPr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endParaRPr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fld id="{F35DE295-420C-4265-BE54-AE59FA4027A6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810709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fld id="{B10875E1-285E-4E62-A15A-65F7A0855A09}" type="datetimeFigureOut">
              <a:rPr lang="ja-JP" altLang="en-US" smtClean="0"/>
              <a:pPr/>
              <a:t>2021/10/23</a:t>
            </a:fld>
            <a:endParaRPr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endParaRPr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fld id="{F35DE295-420C-4265-BE54-AE59FA4027A6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967911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0875E1-285E-4E62-A15A-65F7A0855A09}" type="datetimeFigureOut">
              <a:rPr kumimoji="1" lang="ja-JP" altLang="en-US" smtClean="0"/>
              <a:t>2021/10/23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98613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0875E1-285E-4E62-A15A-65F7A0855A09}" type="datetimeFigureOut">
              <a:rPr kumimoji="1" lang="ja-JP" altLang="en-US" smtClean="0"/>
              <a:t>2021/10/23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99480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0875E1-285E-4E62-A15A-65F7A0855A09}" type="datetimeFigureOut">
              <a:rPr kumimoji="1" lang="ja-JP" altLang="en-US" smtClean="0"/>
              <a:t>2021/10/23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96709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0875E1-285E-4E62-A15A-65F7A0855A09}" type="datetimeFigureOut">
              <a:rPr kumimoji="1" lang="ja-JP" altLang="en-US" smtClean="0"/>
              <a:t>2021/10/23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11777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278781" y="365126"/>
            <a:ext cx="11708780" cy="7332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278781" y="1343722"/>
            <a:ext cx="11708780" cy="52968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正方形/長方形 6"/>
          <p:cNvSpPr/>
          <p:nvPr userDrawn="1"/>
        </p:nvSpPr>
        <p:spPr>
          <a:xfrm>
            <a:off x="-1" y="0"/>
            <a:ext cx="201781" cy="690260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866252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0.png"/><Relationship Id="rId4" Type="http://schemas.openxmlformats.org/officeDocument/2006/relationships/image" Target="../media/image19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1.png"/><Relationship Id="rId5" Type="http://schemas.openxmlformats.org/officeDocument/2006/relationships/image" Target="../media/image230.png"/><Relationship Id="rId4" Type="http://schemas.openxmlformats.org/officeDocument/2006/relationships/image" Target="../media/image22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wmf"/><Relationship Id="rId18" Type="http://schemas.openxmlformats.org/officeDocument/2006/relationships/image" Target="../media/image145.png"/><Relationship Id="rId3" Type="http://schemas.openxmlformats.org/officeDocument/2006/relationships/oleObject" Target="../embeddings/oleObject1.bin"/><Relationship Id="rId21" Type="http://schemas.openxmlformats.org/officeDocument/2006/relationships/image" Target="../media/image260.png"/><Relationship Id="rId7" Type="http://schemas.openxmlformats.org/officeDocument/2006/relationships/oleObject" Target="../embeddings/oleObject3.bin"/><Relationship Id="rId17" Type="http://schemas.openxmlformats.org/officeDocument/2006/relationships/image" Target="../media/image144.png"/><Relationship Id="rId25" Type="http://schemas.openxmlformats.org/officeDocument/2006/relationships/image" Target="../media/image291.png"/><Relationship Id="rId2" Type="http://schemas.openxmlformats.org/officeDocument/2006/relationships/slideLayout" Target="../slideLayouts/slideLayout2.xml"/><Relationship Id="rId20" Type="http://schemas.openxmlformats.org/officeDocument/2006/relationships/image" Target="../media/image31.png"/><Relationship Id="rId1" Type="http://schemas.openxmlformats.org/officeDocument/2006/relationships/vmlDrawing" Target="../drawings/vmlDrawing1.vml"/><Relationship Id="rId6" Type="http://schemas.openxmlformats.org/officeDocument/2006/relationships/image" Target="../media/image27.wmf"/><Relationship Id="rId24" Type="http://schemas.openxmlformats.org/officeDocument/2006/relationships/image" Target="../media/image28.png"/><Relationship Id="rId5" Type="http://schemas.openxmlformats.org/officeDocument/2006/relationships/oleObject" Target="../embeddings/oleObject2.bin"/><Relationship Id="rId23" Type="http://schemas.openxmlformats.org/officeDocument/2006/relationships/image" Target="../media/image27.png"/><Relationship Id="rId19" Type="http://schemas.openxmlformats.org/officeDocument/2006/relationships/image" Target="../media/image240.png"/><Relationship Id="rId4" Type="http://schemas.openxmlformats.org/officeDocument/2006/relationships/image" Target="../media/image26.wmf"/><Relationship Id="rId9" Type="http://schemas.openxmlformats.org/officeDocument/2006/relationships/image" Target="../media/image29.png"/><Relationship Id="rId22" Type="http://schemas.openxmlformats.org/officeDocument/2006/relationships/image" Target="../media/image22.png"/><Relationship Id="rId27" Type="http://schemas.openxmlformats.org/officeDocument/2006/relationships/image" Target="../media/image133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300.png"/><Relationship Id="rId7" Type="http://schemas.openxmlformats.org/officeDocument/2006/relationships/image" Target="../media/image20.png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30.png"/><Relationship Id="rId10" Type="http://schemas.openxmlformats.org/officeDocument/2006/relationships/image" Target="../media/image25.png"/><Relationship Id="rId4" Type="http://schemas.openxmlformats.org/officeDocument/2006/relationships/image" Target="../media/image22.png"/><Relationship Id="rId9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r"/>
            <a:r>
              <a:rPr lang="ja-JP" altLang="en-US" sz="5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ディジタルメディア処理</a:t>
            </a:r>
            <a:endParaRPr kumimoji="1" lang="ja-JP" altLang="en-US" sz="54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956265"/>
            <a:ext cx="9144000" cy="1655762"/>
          </a:xfrm>
        </p:spPr>
        <p:txBody>
          <a:bodyPr>
            <a:normAutofit/>
          </a:bodyPr>
          <a:lstStyle/>
          <a:p>
            <a:pPr algn="r"/>
            <a:r>
              <a:rPr kumimoji="1" lang="ja-JP" altLang="en-US" sz="28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担当</a:t>
            </a:r>
            <a:r>
              <a:rPr kumimoji="1" lang="en-US" altLang="ja-JP" sz="28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: </a:t>
            </a:r>
            <a:r>
              <a:rPr kumimoji="1" lang="ja-JP" altLang="en-US" sz="28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井尻 敬 </a:t>
            </a:r>
          </a:p>
        </p:txBody>
      </p:sp>
    </p:spTree>
    <p:extLst>
      <p:ext uri="{BB962C8B-B14F-4D97-AF65-F5344CB8AC3E}">
        <p14:creationId xmlns:p14="http://schemas.microsoft.com/office/powerpoint/2010/main" val="3030933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正方形/長方形 9"/>
          <p:cNvSpPr/>
          <p:nvPr/>
        </p:nvSpPr>
        <p:spPr>
          <a:xfrm>
            <a:off x="1394847" y="2991173"/>
            <a:ext cx="9236990" cy="196828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185620" y="283483"/>
            <a:ext cx="11473211" cy="733270"/>
          </a:xfrm>
        </p:spPr>
        <p:txBody>
          <a:bodyPr>
            <a:normAutofit/>
          </a:bodyPr>
          <a:lstStyle/>
          <a:p>
            <a:r>
              <a:rPr lang="ja-JP" altLang="en-US" sz="3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中央値フィルタ</a:t>
            </a:r>
            <a:r>
              <a:rPr lang="en-US" altLang="ja-JP" sz="3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(Median filter)</a:t>
            </a:r>
            <a:endParaRPr kumimoji="1" lang="ja-JP" altLang="en-US" sz="36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4" name="コンテンツ プレースホルダー 7"/>
          <p:cNvSpPr txBox="1">
            <a:spLocks/>
          </p:cNvSpPr>
          <p:nvPr/>
        </p:nvSpPr>
        <p:spPr>
          <a:xfrm>
            <a:off x="1185620" y="1349069"/>
            <a:ext cx="11006380" cy="16271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中央値 </a:t>
            </a:r>
            <a:r>
              <a:rPr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(median)</a:t>
            </a:r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とは</a:t>
            </a:r>
            <a:r>
              <a:rPr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…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数値の集合の代表値</a:t>
            </a:r>
            <a:endParaRPr lang="en-US" altLang="ja-JP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marL="0" indent="0">
              <a:buNone/>
            </a:pPr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数値の小さい順に並べ、ちょうど中央に位置する値</a:t>
            </a:r>
            <a:endParaRPr lang="en-US" altLang="ja-JP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5" name="コンテンツ プレースホルダー 7"/>
          <p:cNvSpPr txBox="1">
            <a:spLocks/>
          </p:cNvSpPr>
          <p:nvPr/>
        </p:nvSpPr>
        <p:spPr>
          <a:xfrm>
            <a:off x="1185620" y="4944174"/>
            <a:ext cx="11006380" cy="14861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ja-JP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中央値と平均値は，用途によって使い分ける</a:t>
            </a:r>
            <a:endParaRPr lang="en-US" altLang="ja-JP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  <a:sym typeface="Wingdings" panose="05000000000000000000" pitchFamily="2" charset="2"/>
              </a:rPr>
              <a:t> </a:t>
            </a:r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  <a:sym typeface="Wingdings" panose="05000000000000000000" pitchFamily="2" charset="2"/>
              </a:rPr>
              <a:t>年収など、外れ値の影響が大きい対象には中央値を</a:t>
            </a:r>
            <a:endParaRPr lang="en-US" altLang="ja-JP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ja-JP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2390048" y="3208323"/>
            <a:ext cx="43140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    入力 </a:t>
            </a:r>
            <a:r>
              <a:rPr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: 6, 2, 1, 5, 3, 12, 1000</a:t>
            </a:r>
            <a:endParaRPr lang="ja-JP" altLang="en-US" sz="24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2390850" y="3789348"/>
            <a:ext cx="67425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　 平均 </a:t>
            </a:r>
            <a:r>
              <a:rPr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: 1/7 x (6+2+1+5+3+12+1000)</a:t>
            </a:r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 </a:t>
            </a:r>
            <a:r>
              <a:rPr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= 147 </a:t>
            </a:r>
            <a:endParaRPr lang="ja-JP" altLang="en-US" sz="24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2483838" y="4370373"/>
            <a:ext cx="50946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中央値 </a:t>
            </a:r>
            <a:r>
              <a:rPr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:  1, 2, 3, 5, 6, 12, 1000  </a:t>
            </a:r>
            <a:r>
              <a:rPr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 5</a:t>
            </a:r>
            <a:endParaRPr lang="ja-JP" altLang="en-US" sz="24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9" name="円/楕円 8"/>
          <p:cNvSpPr/>
          <p:nvPr/>
        </p:nvSpPr>
        <p:spPr>
          <a:xfrm>
            <a:off x="4792799" y="4421381"/>
            <a:ext cx="311150" cy="3111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47072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537298" y="333102"/>
            <a:ext cx="7947484" cy="733270"/>
          </a:xfrm>
        </p:spPr>
        <p:txBody>
          <a:bodyPr>
            <a:normAutofit/>
          </a:bodyPr>
          <a:lstStyle/>
          <a:p>
            <a:pPr algn="ctr"/>
            <a:r>
              <a:rPr lang="ja-JP" altLang="en-US" sz="3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中央値フィルタ</a:t>
            </a:r>
            <a:r>
              <a:rPr lang="en-US" altLang="ja-JP" sz="3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(Median filter)</a:t>
            </a:r>
            <a:endParaRPr kumimoji="1" lang="ja-JP" altLang="en-US" sz="36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4" name="コンテンツ プレースホルダー 2"/>
          <p:cNvSpPr txBox="1">
            <a:spLocks/>
          </p:cNvSpPr>
          <p:nvPr/>
        </p:nvSpPr>
        <p:spPr>
          <a:xfrm>
            <a:off x="643180" y="5451758"/>
            <a:ext cx="11186870" cy="16986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600"/>
              </a:lnSpc>
              <a:buFont typeface="Arial" panose="020B0604020202020204" pitchFamily="34" charset="0"/>
              <a:buNone/>
            </a:pPr>
            <a:r>
              <a:rPr lang="en-US" altLang="ja-JP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+ </a:t>
            </a:r>
            <a:r>
              <a:rPr lang="ja-JP" altLang="en-US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画素</a:t>
            </a:r>
            <a:r>
              <a:rPr lang="en-US" altLang="ja-JP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(</a:t>
            </a:r>
            <a:r>
              <a:rPr lang="en-US" altLang="ja-JP" i="1" dirty="0" err="1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i,j</a:t>
            </a:r>
            <a:r>
              <a:rPr lang="en-US" altLang="ja-JP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)</a:t>
            </a:r>
            <a:r>
              <a:rPr lang="ja-JP" altLang="en-US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を中心とする 幅</a:t>
            </a:r>
            <a:r>
              <a:rPr lang="en-US" altLang="ja-JP" i="1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h</a:t>
            </a:r>
            <a:r>
              <a:rPr lang="ja-JP" altLang="en-US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の窓内の中央値を新しい画素値とする</a:t>
            </a:r>
            <a:endParaRPr lang="en-US" altLang="ja-JP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  <a:p>
            <a:pPr marL="0" indent="0">
              <a:lnSpc>
                <a:spcPts val="2600"/>
              </a:lnSpc>
              <a:buFont typeface="Arial" panose="020B0604020202020204" pitchFamily="34" charset="0"/>
              <a:buNone/>
            </a:pPr>
            <a:r>
              <a:rPr lang="en-US" altLang="ja-JP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+ </a:t>
            </a:r>
            <a:r>
              <a:rPr lang="ja-JP" altLang="en-US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外れ値（スパイクノイズ）を除去出来る</a:t>
            </a:r>
            <a:endParaRPr lang="en-US" altLang="ja-JP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  <a:p>
            <a:pPr marL="0" indent="0">
              <a:lnSpc>
                <a:spcPts val="2600"/>
              </a:lnSpc>
              <a:buFont typeface="Arial" panose="020B0604020202020204" pitchFamily="34" charset="0"/>
              <a:buNone/>
            </a:pPr>
            <a:r>
              <a:rPr lang="en-US" altLang="ja-JP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+ </a:t>
            </a:r>
            <a:r>
              <a:rPr lang="ja-JP" altLang="en-US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特徴</a:t>
            </a:r>
            <a:r>
              <a:rPr lang="en-US" altLang="ja-JP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(</a:t>
            </a:r>
            <a:r>
              <a:rPr lang="ja-JP" altLang="en-US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エッジ</a:t>
            </a:r>
            <a:r>
              <a:rPr lang="en-US" altLang="ja-JP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)</a:t>
            </a:r>
            <a:r>
              <a:rPr lang="ja-JP" altLang="en-US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をある程度保存する</a:t>
            </a:r>
          </a:p>
        </p:txBody>
      </p:sp>
      <p:sp>
        <p:nvSpPr>
          <p:cNvPr id="6" name="正方形/長方形 5"/>
          <p:cNvSpPr/>
          <p:nvPr/>
        </p:nvSpPr>
        <p:spPr>
          <a:xfrm>
            <a:off x="3973537" y="4496498"/>
            <a:ext cx="45719" cy="4571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8" name="正方形/長方形 7"/>
          <p:cNvSpPr/>
          <p:nvPr/>
        </p:nvSpPr>
        <p:spPr>
          <a:xfrm>
            <a:off x="8861545" y="153433"/>
            <a:ext cx="3161443" cy="830997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altLang="ja-JP" sz="1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ImageJ</a:t>
            </a:r>
          </a:p>
          <a:p>
            <a:r>
              <a:rPr lang="en-US" altLang="ja-JP" sz="1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Process&gt;Filters&gt;Gaussian Blur</a:t>
            </a:r>
          </a:p>
          <a:p>
            <a:r>
              <a:rPr lang="en-US" altLang="ja-JP" sz="1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Process&gt;Filters&gt;median</a:t>
            </a:r>
          </a:p>
        </p:txBody>
      </p:sp>
      <p:grpSp>
        <p:nvGrpSpPr>
          <p:cNvPr id="14" name="グループ化 13"/>
          <p:cNvGrpSpPr/>
          <p:nvPr/>
        </p:nvGrpSpPr>
        <p:grpSpPr>
          <a:xfrm>
            <a:off x="479912" y="1415498"/>
            <a:ext cx="11449376" cy="3144289"/>
            <a:chOff x="210996" y="1347851"/>
            <a:chExt cx="11981004" cy="3290288"/>
          </a:xfrm>
        </p:grpSpPr>
        <p:pic>
          <p:nvPicPr>
            <p:cNvPr id="10" name="図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0996" y="1347851"/>
              <a:ext cx="3860900" cy="3290288"/>
            </a:xfrm>
            <a:prstGeom prst="rect">
              <a:avLst/>
            </a:prstGeom>
          </p:spPr>
        </p:pic>
        <p:grpSp>
          <p:nvGrpSpPr>
            <p:cNvPr id="13" name="グループ化 12"/>
            <p:cNvGrpSpPr/>
            <p:nvPr/>
          </p:nvGrpSpPr>
          <p:grpSpPr>
            <a:xfrm>
              <a:off x="4277295" y="1347851"/>
              <a:ext cx="7914705" cy="3290288"/>
              <a:chOff x="4645556" y="1347851"/>
              <a:chExt cx="3270029" cy="1359411"/>
            </a:xfrm>
          </p:grpSpPr>
          <p:pic>
            <p:nvPicPr>
              <p:cNvPr id="11" name="図 10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645556" y="1347851"/>
                <a:ext cx="1591059" cy="1359411"/>
              </a:xfrm>
              <a:prstGeom prst="rect">
                <a:avLst/>
              </a:prstGeom>
            </p:spPr>
          </p:pic>
          <p:pic>
            <p:nvPicPr>
              <p:cNvPr id="12" name="図 11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321478" y="1347851"/>
                <a:ext cx="1594107" cy="1350267"/>
              </a:xfrm>
              <a:prstGeom prst="rect">
                <a:avLst/>
              </a:prstGeom>
            </p:spPr>
          </p:pic>
        </p:grpSp>
      </p:grpSp>
      <p:sp>
        <p:nvSpPr>
          <p:cNvPr id="15" name="正方形/長方形 14"/>
          <p:cNvSpPr/>
          <p:nvPr/>
        </p:nvSpPr>
        <p:spPr>
          <a:xfrm>
            <a:off x="742418" y="4538637"/>
            <a:ext cx="322395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0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Salt &amp;pepper noise image</a:t>
            </a:r>
            <a:endParaRPr lang="ja-JP" altLang="en-US" sz="20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16" name="正方形/長方形 15"/>
          <p:cNvSpPr/>
          <p:nvPr/>
        </p:nvSpPr>
        <p:spPr>
          <a:xfrm>
            <a:off x="5403358" y="4538637"/>
            <a:ext cx="190308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0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Gaussian </a:t>
            </a:r>
            <a:r>
              <a:rPr lang="en-US" altLang="ja-JP" sz="20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filter</a:t>
            </a:r>
            <a:endParaRPr lang="ja-JP" altLang="en-US" sz="20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17" name="正方形/長方形 16"/>
          <p:cNvSpPr/>
          <p:nvPr/>
        </p:nvSpPr>
        <p:spPr>
          <a:xfrm>
            <a:off x="9283256" y="4538637"/>
            <a:ext cx="169309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0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Median filter</a:t>
            </a:r>
            <a:endParaRPr lang="ja-JP" altLang="en-US" sz="20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64965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005130" y="143998"/>
            <a:ext cx="10510111" cy="733270"/>
          </a:xfrm>
        </p:spPr>
        <p:txBody>
          <a:bodyPr/>
          <a:lstStyle/>
          <a:p>
            <a:pPr algn="ctr"/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バイラテラルフィルタ</a:t>
            </a:r>
            <a:endParaRPr kumimoji="1" lang="ja-JP" altLang="en-US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8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886188" y="937377"/>
            <a:ext cx="8229600" cy="54616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画像中の領域境界</a:t>
            </a:r>
            <a:r>
              <a:rPr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(</a:t>
            </a:r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強いエッジ</a:t>
            </a:r>
            <a:r>
              <a:rPr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)</a:t>
            </a:r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をまたがずに平滑化</a:t>
            </a:r>
            <a:endParaRPr lang="en-US" altLang="ja-JP" sz="24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pic>
        <p:nvPicPr>
          <p:cNvPr id="9" name="図 150" descr="img_5154.bmp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5421" y="1962551"/>
            <a:ext cx="2871134" cy="21522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図 151" descr="img_5154_BF10_04_4.bmp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3965" y="1970489"/>
            <a:ext cx="2869639" cy="21522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図 152" descr="img_5154_Gsmooth.bmp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74" y="1962551"/>
            <a:ext cx="2869639" cy="21522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39"/>
          <p:cNvSpPr>
            <a:spLocks noChangeArrowheads="1"/>
          </p:cNvSpPr>
          <p:nvPr/>
        </p:nvSpPr>
        <p:spPr bwMode="auto">
          <a:xfrm>
            <a:off x="2016841" y="1483546"/>
            <a:ext cx="203132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marL="742950" indent="-285750"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marL="1143000" indent="-228600"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marL="1600200" indent="-228600"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marL="2057400" indent="-228600"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単純な平滑化</a:t>
            </a:r>
          </a:p>
        </p:txBody>
      </p:sp>
      <p:sp>
        <p:nvSpPr>
          <p:cNvPr id="13" name="Rectangle 39"/>
          <p:cNvSpPr>
            <a:spLocks noChangeArrowheads="1"/>
          </p:cNvSpPr>
          <p:nvPr/>
        </p:nvSpPr>
        <p:spPr bwMode="auto">
          <a:xfrm>
            <a:off x="7843239" y="1483546"/>
            <a:ext cx="235108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marL="742950" indent="-285750"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marL="1143000" indent="-228600"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marL="1600200" indent="-228600"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marL="2057400" indent="-228600"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特徴保存平滑化</a:t>
            </a:r>
          </a:p>
        </p:txBody>
      </p:sp>
      <p:pic>
        <p:nvPicPr>
          <p:cNvPr id="14" name="図 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01"/>
          <a:stretch/>
        </p:blipFill>
        <p:spPr bwMode="auto">
          <a:xfrm>
            <a:off x="7595669" y="4208995"/>
            <a:ext cx="2846228" cy="2237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図 4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35"/>
          <a:stretch/>
        </p:blipFill>
        <p:spPr bwMode="auto">
          <a:xfrm>
            <a:off x="1568144" y="4209553"/>
            <a:ext cx="2844896" cy="22392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図 7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39"/>
          <a:stretch/>
        </p:blipFill>
        <p:spPr bwMode="auto">
          <a:xfrm>
            <a:off x="4588109" y="4208995"/>
            <a:ext cx="2825761" cy="22399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Rectangle 39"/>
          <p:cNvSpPr>
            <a:spLocks noChangeArrowheads="1"/>
          </p:cNvSpPr>
          <p:nvPr/>
        </p:nvSpPr>
        <p:spPr bwMode="auto">
          <a:xfrm>
            <a:off x="5386940" y="1483546"/>
            <a:ext cx="111280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marL="742950" indent="-285750"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marL="1143000" indent="-228600"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marL="1600200" indent="-228600"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marL="2057400" indent="-228600"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元画像</a:t>
            </a:r>
          </a:p>
        </p:txBody>
      </p:sp>
      <p:sp>
        <p:nvSpPr>
          <p:cNvPr id="18" name="Rectangle 39"/>
          <p:cNvSpPr>
            <a:spLocks noChangeArrowheads="1"/>
          </p:cNvSpPr>
          <p:nvPr/>
        </p:nvSpPr>
        <p:spPr bwMode="auto">
          <a:xfrm>
            <a:off x="8122544" y="6421735"/>
            <a:ext cx="179247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marL="742950" indent="-285750"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marL="1143000" indent="-228600"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marL="1600200" indent="-228600"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marL="2057400" indent="-228600"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ja-JP" sz="1800" b="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(bilateral filter)</a:t>
            </a:r>
            <a:endParaRPr lang="ja-JP" altLang="en-US" sz="1800" b="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19" name="Rectangle 39"/>
          <p:cNvSpPr>
            <a:spLocks noChangeArrowheads="1"/>
          </p:cNvSpPr>
          <p:nvPr/>
        </p:nvSpPr>
        <p:spPr bwMode="auto">
          <a:xfrm>
            <a:off x="2075350" y="6421735"/>
            <a:ext cx="191430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marL="742950" indent="-285750"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marL="1143000" indent="-228600"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marL="1600200" indent="-228600"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marL="2057400" indent="-228600"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ja-JP" sz="1800" b="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(Gaussian filter)</a:t>
            </a:r>
            <a:endParaRPr lang="ja-JP" altLang="en-US" sz="1800" b="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20" name="Rectangle 39"/>
          <p:cNvSpPr>
            <a:spLocks noChangeArrowheads="1"/>
          </p:cNvSpPr>
          <p:nvPr/>
        </p:nvSpPr>
        <p:spPr bwMode="auto">
          <a:xfrm>
            <a:off x="10453604" y="6446817"/>
            <a:ext cx="1750105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marL="742950" indent="-285750"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marL="1143000" indent="-228600"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marL="1600200" indent="-228600"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marL="2057400" indent="-228600"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r>
              <a:rPr lang="ja-JP" altLang="en-US" sz="1100" b="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写真は </a:t>
            </a:r>
            <a:r>
              <a:rPr lang="en-US" altLang="ja-JP" sz="1100" b="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Shin </a:t>
            </a:r>
            <a:r>
              <a:rPr lang="en-US" altLang="ja-JP" sz="1100" b="0" dirty="0" err="1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Yoshizawa</a:t>
            </a:r>
            <a:r>
              <a:rPr lang="ja-JP" altLang="en-US" sz="1100" b="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氏により提供されたもの</a:t>
            </a:r>
          </a:p>
        </p:txBody>
      </p:sp>
    </p:spTree>
    <p:extLst>
      <p:ext uri="{BB962C8B-B14F-4D97-AF65-F5344CB8AC3E}">
        <p14:creationId xmlns:p14="http://schemas.microsoft.com/office/powerpoint/2010/main" val="3216013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005131" y="143998"/>
            <a:ext cx="7458386" cy="733270"/>
          </a:xfrm>
        </p:spPr>
        <p:txBody>
          <a:bodyPr/>
          <a:lstStyle/>
          <a:p>
            <a:pPr algn="ctr"/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バイラテラルフィルタ</a:t>
            </a:r>
            <a:endParaRPr kumimoji="1" lang="ja-JP" altLang="en-US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21" name="正方形/長方形 20"/>
          <p:cNvSpPr/>
          <p:nvPr/>
        </p:nvSpPr>
        <p:spPr>
          <a:xfrm>
            <a:off x="8393713" y="88802"/>
            <a:ext cx="3461204" cy="584775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altLang="ja-JP" sz="1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ImageJ</a:t>
            </a:r>
          </a:p>
          <a:p>
            <a:r>
              <a:rPr lang="en-US" altLang="ja-JP" sz="1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Plug in&gt;Process &gt; Bilateral Filters</a:t>
            </a:r>
          </a:p>
        </p:txBody>
      </p:sp>
      <p:sp>
        <p:nvSpPr>
          <p:cNvPr id="5" name="正方形/長方形 4"/>
          <p:cNvSpPr/>
          <p:nvPr/>
        </p:nvSpPr>
        <p:spPr>
          <a:xfrm>
            <a:off x="1982311" y="4556529"/>
            <a:ext cx="17171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Original image</a:t>
            </a:r>
            <a:endParaRPr lang="ja-JP" altLang="en-US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23" name="正方形/長方形 22"/>
          <p:cNvSpPr/>
          <p:nvPr/>
        </p:nvSpPr>
        <p:spPr>
          <a:xfrm>
            <a:off x="4946975" y="4556529"/>
            <a:ext cx="1792478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Bi-Lateral Filer</a:t>
            </a:r>
          </a:p>
          <a:p>
            <a:r>
              <a:rPr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Spatial radi:3</a:t>
            </a:r>
          </a:p>
          <a:p>
            <a:r>
              <a:rPr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Range radi:50</a:t>
            </a:r>
            <a:endParaRPr lang="ja-JP" altLang="en-US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25" name="正方形/長方形 24"/>
          <p:cNvSpPr/>
          <p:nvPr/>
        </p:nvSpPr>
        <p:spPr>
          <a:xfrm>
            <a:off x="7937289" y="4556529"/>
            <a:ext cx="1792478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Bi-Lateral Filer</a:t>
            </a:r>
          </a:p>
          <a:p>
            <a:r>
              <a:rPr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Spatial radi:5</a:t>
            </a:r>
          </a:p>
          <a:p>
            <a:r>
              <a:rPr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Range radi:80</a:t>
            </a:r>
            <a:endParaRPr lang="ja-JP" altLang="en-US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grpSp>
        <p:nvGrpSpPr>
          <p:cNvPr id="27" name="グループ化 26"/>
          <p:cNvGrpSpPr/>
          <p:nvPr/>
        </p:nvGrpSpPr>
        <p:grpSpPr>
          <a:xfrm>
            <a:off x="1625425" y="932464"/>
            <a:ext cx="8314240" cy="3591358"/>
            <a:chOff x="1001648" y="1174465"/>
            <a:chExt cx="7207751" cy="3113407"/>
          </a:xfrm>
        </p:grpSpPr>
        <p:pic>
          <p:nvPicPr>
            <p:cNvPr id="6" name="図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37699" y="1182722"/>
              <a:ext cx="2171700" cy="3105150"/>
            </a:xfrm>
            <a:prstGeom prst="rect">
              <a:avLst/>
            </a:prstGeom>
          </p:spPr>
        </p:pic>
        <p:pic>
          <p:nvPicPr>
            <p:cNvPr id="7" name="図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1648" y="1174465"/>
              <a:ext cx="2171700" cy="3105150"/>
            </a:xfrm>
            <a:prstGeom prst="rect">
              <a:avLst/>
            </a:prstGeom>
          </p:spPr>
        </p:pic>
        <p:pic>
          <p:nvPicPr>
            <p:cNvPr id="26" name="図 2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25866" y="1174465"/>
              <a:ext cx="2171700" cy="3105150"/>
            </a:xfrm>
            <a:prstGeom prst="rect">
              <a:avLst/>
            </a:prstGeom>
          </p:spPr>
        </p:pic>
      </p:grpSp>
      <p:sp>
        <p:nvSpPr>
          <p:cNvPr id="28" name="正方形/長方形 27"/>
          <p:cNvSpPr/>
          <p:nvPr/>
        </p:nvSpPr>
        <p:spPr>
          <a:xfrm>
            <a:off x="1625425" y="5657671"/>
            <a:ext cx="8802410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ブラー効果により顔の</a:t>
            </a:r>
            <a:r>
              <a:rPr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”</a:t>
            </a:r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あら</a:t>
            </a:r>
            <a:r>
              <a:rPr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”</a:t>
            </a:r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が消える</a:t>
            </a:r>
            <a:endParaRPr lang="en-US" altLang="ja-JP" sz="24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  <a:p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輪郭が保持されるのでフィルターをかけたことに気づきにくい</a:t>
            </a:r>
            <a:endParaRPr lang="en-US" altLang="ja-JP" sz="24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  <a:p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あまり強くかけすぎると不自然な画像になる</a:t>
            </a:r>
          </a:p>
        </p:txBody>
      </p:sp>
    </p:spTree>
    <p:extLst>
      <p:ext uri="{BB962C8B-B14F-4D97-AF65-F5344CB8AC3E}">
        <p14:creationId xmlns:p14="http://schemas.microsoft.com/office/powerpoint/2010/main" val="1855776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グループ化 12"/>
          <p:cNvGrpSpPr/>
          <p:nvPr/>
        </p:nvGrpSpPr>
        <p:grpSpPr>
          <a:xfrm>
            <a:off x="1560323" y="3915034"/>
            <a:ext cx="2556390" cy="2046215"/>
            <a:chOff x="1439777" y="3596250"/>
            <a:chExt cx="2954655" cy="2364999"/>
          </a:xfrm>
        </p:grpSpPr>
        <p:pic>
          <p:nvPicPr>
            <p:cNvPr id="45" name="図 44"/>
            <p:cNvPicPr>
              <a:picLocks noChangeAspect="1"/>
            </p:cNvPicPr>
            <p:nvPr/>
          </p:nvPicPr>
          <p:blipFill rotWithShape="1">
            <a:blip r:embed="rId3"/>
            <a:srcRect l="11085" t="13560" r="5908" b="9371"/>
            <a:stretch/>
          </p:blipFill>
          <p:spPr>
            <a:xfrm>
              <a:off x="1514522" y="3596250"/>
              <a:ext cx="2879910" cy="2364999"/>
            </a:xfrm>
            <a:prstGeom prst="rect">
              <a:avLst/>
            </a:prstGeom>
          </p:spPr>
        </p:pic>
        <p:grpSp>
          <p:nvGrpSpPr>
            <p:cNvPr id="6" name="グループ化 5"/>
            <p:cNvGrpSpPr/>
            <p:nvPr/>
          </p:nvGrpSpPr>
          <p:grpSpPr>
            <a:xfrm>
              <a:off x="1439777" y="3797806"/>
              <a:ext cx="2954655" cy="2047001"/>
              <a:chOff x="4318540" y="4072490"/>
              <a:chExt cx="2594494" cy="1797479"/>
            </a:xfrm>
          </p:grpSpPr>
          <p:cxnSp>
            <p:nvCxnSpPr>
              <p:cNvPr id="32" name="直線矢印コネクタ 31"/>
              <p:cNvCxnSpPr/>
              <p:nvPr/>
            </p:nvCxnSpPr>
            <p:spPr>
              <a:xfrm flipH="1" flipV="1">
                <a:off x="4318540" y="5196046"/>
                <a:ext cx="1181322" cy="651678"/>
              </a:xfrm>
              <a:prstGeom prst="straightConnector1">
                <a:avLst/>
              </a:prstGeom>
              <a:ln w="34925">
                <a:solidFill>
                  <a:srgbClr val="0000FF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線矢印コネクタ 33"/>
              <p:cNvCxnSpPr/>
              <p:nvPr/>
            </p:nvCxnSpPr>
            <p:spPr>
              <a:xfrm flipV="1">
                <a:off x="5499862" y="4072490"/>
                <a:ext cx="0" cy="1795738"/>
              </a:xfrm>
              <a:prstGeom prst="straightConnector1">
                <a:avLst/>
              </a:prstGeom>
              <a:ln w="60325">
                <a:solidFill>
                  <a:srgbClr val="FF0000"/>
                </a:solidFill>
                <a:tailEnd type="stealth" w="lg" len="lg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線矢印コネクタ 32"/>
              <p:cNvCxnSpPr/>
              <p:nvPr/>
            </p:nvCxnSpPr>
            <p:spPr>
              <a:xfrm flipV="1">
                <a:off x="5482404" y="5317636"/>
                <a:ext cx="1430630" cy="552333"/>
              </a:xfrm>
              <a:prstGeom prst="straightConnector1">
                <a:avLst/>
              </a:prstGeom>
              <a:ln w="34925">
                <a:solidFill>
                  <a:srgbClr val="0000FF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005130" y="143998"/>
            <a:ext cx="10510111" cy="733270"/>
          </a:xfrm>
        </p:spPr>
        <p:txBody>
          <a:bodyPr/>
          <a:lstStyle/>
          <a:p>
            <a:r>
              <a:rPr lang="ja-JP" altLang="en-US" sz="40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バイラテラルフィルタ</a:t>
            </a:r>
            <a:endParaRPr kumimoji="1" lang="ja-JP" altLang="en-US" sz="40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24" name="コンテンツ プレースホルダー 4"/>
          <p:cNvSpPr txBox="1">
            <a:spLocks/>
          </p:cNvSpPr>
          <p:nvPr/>
        </p:nvSpPr>
        <p:spPr>
          <a:xfrm>
            <a:off x="1005130" y="832615"/>
            <a:ext cx="9164865" cy="10159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最も有名な特徴保存フィルタの１つ</a:t>
            </a:r>
            <a:endParaRPr lang="en-US" altLang="ja-JP" sz="24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空間的距離だけでなく、画素値の差を利用して重み計算</a:t>
            </a:r>
          </a:p>
        </p:txBody>
      </p:sp>
      <p:sp>
        <p:nvSpPr>
          <p:cNvPr id="35" name="テキスト ボックス 34"/>
          <p:cNvSpPr txBox="1"/>
          <p:nvPr/>
        </p:nvSpPr>
        <p:spPr>
          <a:xfrm>
            <a:off x="1830646" y="5769358"/>
            <a:ext cx="201574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Bilateral</a:t>
            </a:r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空間</a:t>
            </a:r>
            <a:endParaRPr lang="en-US" altLang="ja-JP" sz="24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  <a:p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 </a:t>
            </a:r>
            <a:r>
              <a:rPr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+ </a:t>
            </a:r>
            <a:r>
              <a:rPr lang="ja-JP" altLang="en-US" sz="2400" dirty="0">
                <a:solidFill>
                  <a:srgbClr val="0000FF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位置空間</a:t>
            </a:r>
            <a:endParaRPr lang="en-US" altLang="ja-JP" sz="2400" dirty="0">
              <a:solidFill>
                <a:srgbClr val="0000FF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  <a:p>
            <a:r>
              <a:rPr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 + </a:t>
            </a:r>
            <a:r>
              <a:rPr lang="ja-JP" altLang="en-US" sz="2400" dirty="0">
                <a:solidFill>
                  <a:srgbClr val="FF0000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値空間</a:t>
            </a:r>
            <a:endParaRPr lang="en-US" altLang="ja-JP" sz="2400" dirty="0">
              <a:solidFill>
                <a:srgbClr val="FF0000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36" name="テキスト ボックス 35"/>
          <p:cNvSpPr txBox="1"/>
          <p:nvPr/>
        </p:nvSpPr>
        <p:spPr>
          <a:xfrm>
            <a:off x="7831511" y="89659"/>
            <a:ext cx="43604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ja-JP" altLang="en-US" sz="1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画像は</a:t>
            </a:r>
            <a:r>
              <a:rPr lang="en-US" altLang="ja-JP" sz="1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 [CG-Arts</a:t>
            </a:r>
            <a:r>
              <a:rPr lang="ja-JP" altLang="en-US" sz="1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協会 ディジタル画像処理</a:t>
            </a:r>
            <a:r>
              <a:rPr lang="en-US" altLang="ja-JP" sz="1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 </a:t>
            </a:r>
            <a:r>
              <a:rPr lang="ja-JP" altLang="en-US" sz="1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図</a:t>
            </a:r>
            <a:r>
              <a:rPr lang="en-US" altLang="ja-JP" sz="1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5.37]</a:t>
            </a:r>
            <a:r>
              <a:rPr lang="ja-JP" altLang="en-US" sz="1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を</a:t>
            </a:r>
            <a:endParaRPr lang="en-US" altLang="ja-JP" sz="14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  <a:p>
            <a:pPr algn="r"/>
            <a:r>
              <a:rPr lang="ja-JP" altLang="en-US" sz="1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参考に井尻が再作成したもの</a:t>
            </a:r>
            <a:endParaRPr lang="en-US" altLang="ja-JP" sz="14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38" name="テキスト ボックス 37"/>
          <p:cNvSpPr txBox="1"/>
          <p:nvPr/>
        </p:nvSpPr>
        <p:spPr>
          <a:xfrm>
            <a:off x="683630" y="627849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入力画像</a:t>
            </a:r>
            <a:endParaRPr lang="en-US" altLang="ja-JP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4" name="グループ化 3"/>
          <p:cNvGrpSpPr/>
          <p:nvPr/>
        </p:nvGrpSpPr>
        <p:grpSpPr>
          <a:xfrm>
            <a:off x="-843112" y="-4104362"/>
            <a:ext cx="12358353" cy="2401425"/>
            <a:chOff x="-843112" y="-7436080"/>
            <a:chExt cx="29504233" cy="5733143"/>
          </a:xfrm>
        </p:grpSpPr>
        <p:pic>
          <p:nvPicPr>
            <p:cNvPr id="39" name="図 38"/>
            <p:cNvPicPr>
              <a:picLocks noChangeAspect="1"/>
            </p:cNvPicPr>
            <p:nvPr/>
          </p:nvPicPr>
          <p:blipFill rotWithShape="1">
            <a:blip r:embed="rId3"/>
            <a:srcRect l="11085" t="13560" r="5908" b="9371"/>
            <a:stretch/>
          </p:blipFill>
          <p:spPr>
            <a:xfrm>
              <a:off x="-843112" y="-7436080"/>
              <a:ext cx="6981371" cy="5733143"/>
            </a:xfrm>
            <a:prstGeom prst="rect">
              <a:avLst/>
            </a:prstGeom>
          </p:spPr>
        </p:pic>
        <p:pic>
          <p:nvPicPr>
            <p:cNvPr id="40" name="図 39"/>
            <p:cNvPicPr>
              <a:picLocks noChangeAspect="1"/>
            </p:cNvPicPr>
            <p:nvPr/>
          </p:nvPicPr>
          <p:blipFill rotWithShape="1">
            <a:blip r:embed="rId4"/>
            <a:srcRect l="11891" t="14438" r="5555" b="10735"/>
            <a:stretch/>
          </p:blipFill>
          <p:spPr>
            <a:xfrm>
              <a:off x="6377965" y="-7378638"/>
              <a:ext cx="6966857" cy="5573486"/>
            </a:xfrm>
            <a:prstGeom prst="rect">
              <a:avLst/>
            </a:prstGeom>
          </p:spPr>
        </p:pic>
        <p:pic>
          <p:nvPicPr>
            <p:cNvPr id="42" name="図 41"/>
            <p:cNvPicPr>
              <a:picLocks noChangeAspect="1"/>
            </p:cNvPicPr>
            <p:nvPr/>
          </p:nvPicPr>
          <p:blipFill rotWithShape="1">
            <a:blip r:embed="rId5"/>
            <a:srcRect l="12037" t="14332" r="5639" b="10309"/>
            <a:stretch/>
          </p:blipFill>
          <p:spPr>
            <a:xfrm>
              <a:off x="13933819" y="-7366317"/>
              <a:ext cx="6931742" cy="5663380"/>
            </a:xfrm>
            <a:prstGeom prst="rect">
              <a:avLst/>
            </a:prstGeom>
          </p:spPr>
        </p:pic>
        <p:pic>
          <p:nvPicPr>
            <p:cNvPr id="43" name="図 42"/>
            <p:cNvPicPr>
              <a:picLocks noChangeAspect="1"/>
            </p:cNvPicPr>
            <p:nvPr/>
          </p:nvPicPr>
          <p:blipFill rotWithShape="1">
            <a:blip r:embed="rId4"/>
            <a:srcRect l="11891" t="14438" r="5555" b="10735"/>
            <a:stretch/>
          </p:blipFill>
          <p:spPr>
            <a:xfrm>
              <a:off x="21694264" y="-7276423"/>
              <a:ext cx="6966857" cy="5573486"/>
            </a:xfrm>
            <a:prstGeom prst="rect">
              <a:avLst/>
            </a:prstGeom>
          </p:spPr>
        </p:pic>
      </p:grpSp>
      <p:pic>
        <p:nvPicPr>
          <p:cNvPr id="54" name="図 53"/>
          <p:cNvPicPr>
            <a:picLocks noChangeAspect="1"/>
          </p:cNvPicPr>
          <p:nvPr/>
        </p:nvPicPr>
        <p:blipFill rotWithShape="1">
          <a:blip r:embed="rId5"/>
          <a:srcRect l="12037" t="14332" r="5639" b="10309"/>
          <a:stretch/>
        </p:blipFill>
        <p:spPr>
          <a:xfrm>
            <a:off x="5225441" y="3939933"/>
            <a:ext cx="2474006" cy="2021316"/>
          </a:xfrm>
          <a:prstGeom prst="rect">
            <a:avLst/>
          </a:prstGeom>
        </p:spPr>
      </p:pic>
      <p:pic>
        <p:nvPicPr>
          <p:cNvPr id="55" name="図 54"/>
          <p:cNvPicPr>
            <a:picLocks noChangeAspect="1"/>
          </p:cNvPicPr>
          <p:nvPr/>
        </p:nvPicPr>
        <p:blipFill rotWithShape="1">
          <a:blip r:embed="rId4"/>
          <a:srcRect l="11891" t="14438" r="5555" b="10735"/>
          <a:stretch/>
        </p:blipFill>
        <p:spPr>
          <a:xfrm>
            <a:off x="9028701" y="3934934"/>
            <a:ext cx="2486540" cy="1989232"/>
          </a:xfrm>
          <a:prstGeom prst="rect">
            <a:avLst/>
          </a:prstGeom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893446" y="1993255"/>
            <a:ext cx="1890144" cy="1890144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533547" y="1935047"/>
            <a:ext cx="1857795" cy="1857795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354761" y="1974564"/>
            <a:ext cx="1834420" cy="1834420"/>
          </a:xfrm>
          <a:prstGeom prst="rect">
            <a:avLst/>
          </a:prstGeom>
        </p:spPr>
      </p:pic>
      <p:sp>
        <p:nvSpPr>
          <p:cNvPr id="30" name="テキスト ボックス 29"/>
          <p:cNvSpPr txBox="1"/>
          <p:nvPr/>
        </p:nvSpPr>
        <p:spPr>
          <a:xfrm>
            <a:off x="4985117" y="5778381"/>
            <a:ext cx="295465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Gaussian filter</a:t>
            </a:r>
          </a:p>
          <a:p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位置空間の距離で重み付け</a:t>
            </a:r>
            <a:endParaRPr lang="en-US" altLang="ja-JP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  <a:p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 </a:t>
            </a:r>
            <a:r>
              <a:rPr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(</a:t>
            </a:r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遠いほど重みを小さく）</a:t>
            </a:r>
            <a:endParaRPr lang="en-US" altLang="ja-JP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31" name="テキスト ボックス 30"/>
          <p:cNvSpPr txBox="1"/>
          <p:nvPr/>
        </p:nvSpPr>
        <p:spPr>
          <a:xfrm>
            <a:off x="8567851" y="5770662"/>
            <a:ext cx="340824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Bilateral filter</a:t>
            </a:r>
          </a:p>
          <a:p>
            <a:r>
              <a:rPr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Bilateral</a:t>
            </a:r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空間の距離で重み付け</a:t>
            </a:r>
            <a:endParaRPr lang="en-US" altLang="ja-JP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  <a:p>
            <a:r>
              <a:rPr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(</a:t>
            </a:r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遠いほど重みを小さく）</a:t>
            </a:r>
            <a:endParaRPr lang="en-US" altLang="ja-JP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28075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 rotWithShape="1">
          <a:blip r:embed="rId2"/>
          <a:srcRect l="11085" t="13560" r="5908" b="9371"/>
          <a:stretch/>
        </p:blipFill>
        <p:spPr>
          <a:xfrm>
            <a:off x="1451429" y="7866743"/>
            <a:ext cx="6981371" cy="5733143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3"/>
          <a:srcRect l="12783" t="14351" r="5779" b="10599"/>
          <a:stretch/>
        </p:blipFill>
        <p:spPr>
          <a:xfrm>
            <a:off x="12270657" y="766916"/>
            <a:ext cx="6872749" cy="5604387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4"/>
          <a:srcRect l="12037" t="14332" r="5639" b="10309"/>
          <a:stretch/>
        </p:blipFill>
        <p:spPr>
          <a:xfrm>
            <a:off x="-5515897" y="-737418"/>
            <a:ext cx="6931742" cy="5663380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 rotWithShape="1">
          <a:blip r:embed="rId5"/>
          <a:srcRect l="11891" t="14438" r="5555" b="10735"/>
          <a:stretch/>
        </p:blipFill>
        <p:spPr>
          <a:xfrm>
            <a:off x="-6415315" y="8084457"/>
            <a:ext cx="6966857" cy="5573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756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図 2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917359" y="3040062"/>
            <a:ext cx="1890144" cy="1890144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005130" y="267985"/>
            <a:ext cx="10510111" cy="733270"/>
          </a:xfrm>
        </p:spPr>
        <p:txBody>
          <a:bodyPr/>
          <a:lstStyle/>
          <a:p>
            <a:pPr algn="ctr"/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バイラテラルフィルタ</a:t>
            </a:r>
            <a:endParaRPr kumimoji="1" lang="ja-JP" altLang="en-US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テキスト ボックス 3"/>
              <p:cNvSpPr txBox="1"/>
              <p:nvPr/>
            </p:nvSpPr>
            <p:spPr>
              <a:xfrm>
                <a:off x="1627322" y="1369515"/>
                <a:ext cx="4982785" cy="1097993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2800" i="1">
                              <a:latin typeface="Cambria Math"/>
                            </a:rPr>
                            <m:t>𝐼</m:t>
                          </m:r>
                        </m:e>
                        <m:sub>
                          <m:r>
                            <a:rPr lang="en-US" altLang="ja-JP" sz="2800" i="1">
                              <a:latin typeface="Cambria Math"/>
                            </a:rPr>
                            <m:t>𝑛𝑒𝑤</m:t>
                          </m:r>
                        </m:sub>
                      </m:sSub>
                      <m:d>
                        <m:dPr>
                          <m:ctrlPr>
                            <a:rPr lang="en-US" altLang="ja-JP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2800" b="1">
                              <a:latin typeface="Cambria Math"/>
                            </a:rPr>
                            <m:t>𝐱</m:t>
                          </m:r>
                        </m:e>
                      </m:d>
                      <m:r>
                        <a:rPr lang="en-US" altLang="ja-JP" sz="280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altLang="ja-JP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ja-JP" sz="2800" b="1">
                                  <a:latin typeface="Cambria Math"/>
                                </a:rPr>
                                <m:t>𝐲</m:t>
                              </m:r>
                              <m:r>
                                <a:rPr lang="en-US" altLang="ja-JP" sz="2800" b="1" i="1">
                                  <a:latin typeface="Cambria Math"/>
                                  <a:ea typeface="Cambria Math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altLang="ja-JP" sz="2800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2800" i="1">
                                      <a:latin typeface="Cambria Math"/>
                                      <a:ea typeface="Cambria Math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altLang="ja-JP" sz="2800" b="1">
                                      <a:latin typeface="Cambria Math"/>
                                      <a:ea typeface="Cambria Math"/>
                                    </a:rPr>
                                    <m:t>𝐱</m:t>
                                  </m:r>
                                </m:sub>
                              </m:sSub>
                            </m:sub>
                            <m:sup/>
                            <m:e>
                              <m:r>
                                <a:rPr lang="en-US" altLang="ja-JP" sz="2800" i="1">
                                  <a:latin typeface="Cambria Math"/>
                                </a:rPr>
                                <m:t>h</m:t>
                              </m:r>
                              <m:d>
                                <m:dPr>
                                  <m:ctrlPr>
                                    <a:rPr lang="en-US" altLang="ja-JP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sz="2800" b="1">
                                      <a:latin typeface="Cambria Math"/>
                                    </a:rPr>
                                    <m:t>𝐱</m:t>
                                  </m:r>
                                  <m:r>
                                    <a:rPr lang="en-US" altLang="ja-JP" sz="2800" i="1">
                                      <a:latin typeface="Cambria Math"/>
                                    </a:rPr>
                                    <m:t>,</m:t>
                                  </m:r>
                                  <m:r>
                                    <a:rPr lang="en-US" altLang="ja-JP" sz="2800" b="1">
                                      <a:latin typeface="Cambria Math"/>
                                    </a:rPr>
                                    <m:t>𝐲</m:t>
                                  </m:r>
                                </m:e>
                              </m:d>
                            </m:e>
                          </m:nary>
                          <m:r>
                            <a:rPr lang="en-US" altLang="ja-JP" sz="2800" i="1">
                              <a:latin typeface="Cambria Math"/>
                            </a:rPr>
                            <m:t>𝐼</m:t>
                          </m:r>
                          <m:d>
                            <m:dPr>
                              <m:ctrlPr>
                                <a:rPr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sz="2800" b="1">
                                  <a:latin typeface="Cambria Math"/>
                                </a:rPr>
                                <m:t>𝐲</m:t>
                              </m:r>
                            </m:e>
                          </m:d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ja-JP" sz="2800" b="1">
                                  <a:latin typeface="Cambria Math"/>
                                </a:rPr>
                                <m:t>𝐲</m:t>
                              </m:r>
                              <m:r>
                                <a:rPr lang="en-US" altLang="ja-JP" sz="2800" b="1" i="1">
                                  <a:latin typeface="Cambria Math"/>
                                  <a:ea typeface="Cambria Math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altLang="ja-JP" sz="2800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2800" i="1">
                                      <a:latin typeface="Cambria Math"/>
                                      <a:ea typeface="Cambria Math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altLang="ja-JP" sz="2800" b="1">
                                      <a:latin typeface="Cambria Math"/>
                                      <a:ea typeface="Cambria Math"/>
                                    </a:rPr>
                                    <m:t>𝐱</m:t>
                                  </m:r>
                                </m:sub>
                              </m:sSub>
                            </m:sub>
                            <m:sup/>
                            <m:e>
                              <m:r>
                                <a:rPr lang="en-US" altLang="ja-JP" sz="2800" i="1">
                                  <a:latin typeface="Cambria Math"/>
                                </a:rPr>
                                <m:t>h</m:t>
                              </m:r>
                              <m:d>
                                <m:dPr>
                                  <m:ctrlPr>
                                    <a:rPr lang="en-US" altLang="ja-JP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sz="2800" b="1">
                                      <a:latin typeface="Cambria Math"/>
                                    </a:rPr>
                                    <m:t>𝐱</m:t>
                                  </m:r>
                                  <m:r>
                                    <a:rPr lang="en-US" altLang="ja-JP" sz="2800" i="1">
                                      <a:latin typeface="Cambria Math"/>
                                    </a:rPr>
                                    <m:t>,</m:t>
                                  </m:r>
                                  <m:r>
                                    <a:rPr lang="en-US" altLang="ja-JP" sz="2800" b="1">
                                      <a:latin typeface="Cambria Math"/>
                                    </a:rPr>
                                    <m:t>𝐲</m:t>
                                  </m:r>
                                </m:e>
                              </m:d>
                            </m:e>
                          </m:nary>
                        </m:den>
                      </m:f>
                    </m:oMath>
                  </m:oMathPara>
                </a14:m>
                <a:endParaRPr lang="en-US" altLang="ja-JP" sz="280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4" name="テキスト ボックス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7322" y="1369515"/>
                <a:ext cx="4982785" cy="109799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正方形/長方形 4"/>
          <p:cNvSpPr/>
          <p:nvPr/>
        </p:nvSpPr>
        <p:spPr>
          <a:xfrm>
            <a:off x="6825459" y="1304554"/>
            <a:ext cx="3687228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b="1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 x  </a:t>
            </a:r>
            <a:r>
              <a:rPr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: </a:t>
            </a:r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注目画素位置 　</a:t>
            </a:r>
            <a:endParaRPr lang="en-US" altLang="ja-JP" sz="24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  <a:p>
            <a:r>
              <a:rPr lang="ja-JP" altLang="en-US" sz="2400" b="1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 </a:t>
            </a:r>
            <a:r>
              <a:rPr lang="en-US" altLang="ja-JP" sz="2400" b="1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y  </a:t>
            </a:r>
            <a:r>
              <a:rPr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: </a:t>
            </a:r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局所窓内の画素位置</a:t>
            </a:r>
            <a:endParaRPr lang="en-US" altLang="ja-JP" sz="24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  <a:p>
            <a:r>
              <a:rPr lang="en-US" altLang="ja-JP" sz="2400" i="1" dirty="0" err="1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W</a:t>
            </a:r>
            <a:r>
              <a:rPr lang="en-US" altLang="ja-JP" sz="2400" b="1" baseline="-25000" dirty="0" err="1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x</a:t>
            </a:r>
            <a:r>
              <a:rPr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: </a:t>
            </a:r>
            <a:r>
              <a:rPr lang="en-US" altLang="ja-JP" sz="2400" b="1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x</a:t>
            </a:r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が中心の局所窓   </a:t>
            </a:r>
            <a:endParaRPr lang="ja-JP" altLang="en-US" sz="2400" b="1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コンテンツ プレースホルダー 4"/>
              <p:cNvSpPr>
                <a:spLocks noGrp="1"/>
              </p:cNvSpPr>
              <p:nvPr>
                <p:ph idx="1"/>
              </p:nvPr>
            </p:nvSpPr>
            <p:spPr>
              <a:xfrm>
                <a:off x="1774372" y="5302184"/>
                <a:ext cx="9857104" cy="483122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altLang="ja-JP" sz="2400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Gaussian filter :</a:t>
                </a:r>
                <a:r>
                  <a:rPr lang="ja-JP" altLang="en-US" sz="2400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ja-JP" sz="2400" i="1">
                        <a:latin typeface="Cambria Math"/>
                      </a:rPr>
                      <m:t>h</m:t>
                    </m:r>
                    <m:d>
                      <m:d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400" b="1">
                            <a:latin typeface="Cambria Math"/>
                          </a:rPr>
                          <m:t>𝐱</m:t>
                        </m:r>
                        <m:r>
                          <a:rPr lang="en-US" altLang="ja-JP" sz="2400" i="1">
                            <a:latin typeface="Cambria Math"/>
                          </a:rPr>
                          <m:t>,</m:t>
                        </m:r>
                        <m:r>
                          <a:rPr lang="en-US" altLang="ja-JP" sz="2400" b="1">
                            <a:latin typeface="Cambria Math"/>
                          </a:rPr>
                          <m:t>𝐲</m:t>
                        </m:r>
                      </m:e>
                    </m:d>
                    <m:r>
                      <a:rPr lang="en-US" altLang="ja-JP" sz="24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>
                            <a:latin typeface="Cambria Math"/>
                          </a:rPr>
                          <m:t>𝐺</m:t>
                        </m:r>
                      </m:e>
                      <m:sub>
                        <m:r>
                          <a:rPr lang="en-US" altLang="ja-JP" sz="2400" i="1">
                            <a:latin typeface="Cambria Math"/>
                          </a:rPr>
                          <m:t>𝑠</m:t>
                        </m:r>
                      </m:sub>
                    </m:sSub>
                    <m:d>
                      <m:dPr>
                        <m:ctrlPr>
                          <a:rPr lang="en-US" altLang="ja-JP" sz="2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400" b="1" i="1">
                            <a:latin typeface="Cambria Math"/>
                          </a:rPr>
                          <m:t>|</m:t>
                        </m:r>
                        <m:r>
                          <a:rPr lang="en-US" altLang="ja-JP" sz="2400" b="1">
                            <a:latin typeface="Cambria Math"/>
                          </a:rPr>
                          <m:t>𝐱</m:t>
                        </m:r>
                        <m:r>
                          <a:rPr lang="en-US" altLang="ja-JP" sz="2400" b="1">
                            <a:latin typeface="Cambria Math"/>
                          </a:rPr>
                          <m:t>−</m:t>
                        </m:r>
                        <m:r>
                          <a:rPr lang="en-US" altLang="ja-JP" sz="2400" b="1">
                            <a:latin typeface="Cambria Math"/>
                          </a:rPr>
                          <m:t>𝐲</m:t>
                        </m:r>
                        <m:r>
                          <a:rPr lang="en-US" altLang="ja-JP" sz="2400" b="1" i="1">
                            <a:latin typeface="Cambria Math"/>
                          </a:rPr>
                          <m:t>|</m:t>
                        </m:r>
                      </m:e>
                    </m:d>
                  </m:oMath>
                </a14:m>
                <a:r>
                  <a:rPr lang="en-US" altLang="ja-JP" sz="2400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 </a:t>
                </a:r>
                <a:endParaRPr lang="ja-JP" altLang="en-US" sz="2400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mc:Choice>
        <mc:Fallback xmlns="">
          <p:sp>
            <p:nvSpPr>
              <p:cNvPr id="6" name="コンテンツ プレースホルダー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74372" y="5302184"/>
                <a:ext cx="9857104" cy="483122"/>
              </a:xfrm>
              <a:blipFill>
                <a:blip r:embed="rId4"/>
                <a:stretch>
                  <a:fillRect l="-928" t="-16456" b="-1772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コンテンツ プレースホルダー 4"/>
              <p:cNvSpPr txBox="1">
                <a:spLocks/>
              </p:cNvSpPr>
              <p:nvPr/>
            </p:nvSpPr>
            <p:spPr>
              <a:xfrm>
                <a:off x="1888672" y="5863227"/>
                <a:ext cx="8509000" cy="48312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kumimoji="1"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kumimoji="1"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kumimoji="1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kumimoji="1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altLang="ja-JP" sz="24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Bilateral filter : </a:t>
                </a:r>
                <a14:m>
                  <m:oMath xmlns:m="http://schemas.openxmlformats.org/officeDocument/2006/math">
                    <m:r>
                      <a:rPr lang="en-US" altLang="ja-JP" sz="2400" i="1">
                        <a:latin typeface="Cambria Math"/>
                      </a:rPr>
                      <m:t>h</m:t>
                    </m:r>
                    <m:d>
                      <m:d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400" b="1">
                            <a:latin typeface="Cambria Math"/>
                          </a:rPr>
                          <m:t>𝐱</m:t>
                        </m:r>
                        <m:r>
                          <a:rPr lang="en-US" altLang="ja-JP" sz="2400" i="1">
                            <a:latin typeface="Cambria Math"/>
                          </a:rPr>
                          <m:t>,</m:t>
                        </m:r>
                        <m:r>
                          <a:rPr lang="en-US" altLang="ja-JP" sz="2400" b="1">
                            <a:latin typeface="Cambria Math"/>
                          </a:rPr>
                          <m:t>𝐲</m:t>
                        </m:r>
                      </m:e>
                    </m:d>
                    <m:r>
                      <a:rPr lang="en-US" altLang="ja-JP" sz="24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>
                            <a:latin typeface="Cambria Math"/>
                          </a:rPr>
                          <m:t>𝐺</m:t>
                        </m:r>
                      </m:e>
                      <m:sub>
                        <m:r>
                          <a:rPr lang="en-US" altLang="ja-JP" sz="2400" i="1">
                            <a:latin typeface="Cambria Math"/>
                          </a:rPr>
                          <m:t>𝑠</m:t>
                        </m:r>
                      </m:sub>
                    </m:sSub>
                    <m:d>
                      <m:dPr>
                        <m:ctrlPr>
                          <a:rPr lang="en-US" altLang="ja-JP" sz="2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400" b="1" i="1">
                            <a:latin typeface="Cambria Math"/>
                          </a:rPr>
                          <m:t>|</m:t>
                        </m:r>
                        <m:r>
                          <a:rPr lang="en-US" altLang="ja-JP" sz="2400" b="1">
                            <a:latin typeface="Cambria Math"/>
                          </a:rPr>
                          <m:t>𝐱</m:t>
                        </m:r>
                        <m:r>
                          <a:rPr lang="en-US" altLang="ja-JP" sz="2400" b="1">
                            <a:latin typeface="Cambria Math"/>
                          </a:rPr>
                          <m:t>−</m:t>
                        </m:r>
                        <m:r>
                          <a:rPr lang="en-US" altLang="ja-JP" sz="2400" b="1">
                            <a:latin typeface="Cambria Math"/>
                          </a:rPr>
                          <m:t>𝐲</m:t>
                        </m:r>
                        <m:r>
                          <a:rPr lang="en-US" altLang="ja-JP" sz="2400" b="1" i="1">
                            <a:latin typeface="Cambria Math"/>
                          </a:rPr>
                          <m:t>|</m:t>
                        </m:r>
                      </m:e>
                    </m:d>
                    <m:r>
                      <a:rPr lang="en-US" altLang="ja-JP" sz="2400" b="1" i="1">
                        <a:latin typeface="Cambria Math"/>
                        <a:ea typeface="Cambria Math"/>
                      </a:rPr>
                      <m:t>∙</m:t>
                    </m:r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>
                            <a:latin typeface="Cambria Math"/>
                          </a:rPr>
                          <m:t>𝐺</m:t>
                        </m:r>
                      </m:e>
                      <m:sub>
                        <m:r>
                          <a:rPr lang="en-US" altLang="ja-JP" sz="2400" i="1">
                            <a:latin typeface="Cambria Math"/>
                          </a:rPr>
                          <m:t>h</m:t>
                        </m:r>
                      </m:sub>
                    </m:sSub>
                    <m:d>
                      <m:dPr>
                        <m:ctrlPr>
                          <a:rPr lang="en-US" altLang="ja-JP" sz="2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400" b="1" i="1">
                            <a:latin typeface="Cambria Math"/>
                          </a:rPr>
                          <m:t>|</m:t>
                        </m:r>
                        <m:r>
                          <a:rPr lang="en-US" altLang="ja-JP" sz="2400" i="1">
                            <a:latin typeface="Cambria Math"/>
                          </a:rPr>
                          <m:t>𝐼</m:t>
                        </m:r>
                        <m:d>
                          <m:d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ja-JP" altLang="en-US" sz="2400" b="1">
                                <a:latin typeface="Cambria Math"/>
                              </a:rPr>
                              <m:t>𝐱</m:t>
                            </m:r>
                          </m:e>
                        </m:d>
                        <m:r>
                          <a:rPr lang="en-US" altLang="ja-JP" sz="2400" i="1">
                            <a:latin typeface="Cambria Math"/>
                          </a:rPr>
                          <m:t>−</m:t>
                        </m:r>
                        <m:r>
                          <a:rPr lang="en-US" altLang="ja-JP" sz="2400" i="1">
                            <a:latin typeface="Cambria Math"/>
                          </a:rPr>
                          <m:t>𝐼</m:t>
                        </m:r>
                        <m:r>
                          <a:rPr lang="en-US" altLang="ja-JP" sz="2400" i="1">
                            <a:latin typeface="Cambria Math"/>
                          </a:rPr>
                          <m:t>(</m:t>
                        </m:r>
                        <m:r>
                          <a:rPr lang="en-US" altLang="ja-JP" sz="2400" b="1">
                            <a:latin typeface="Cambria Math"/>
                          </a:rPr>
                          <m:t>𝐲</m:t>
                        </m:r>
                        <m:r>
                          <a:rPr lang="en-US" altLang="ja-JP" sz="2400" i="1">
                            <a:latin typeface="Cambria Math"/>
                          </a:rPr>
                          <m:t>)</m:t>
                        </m:r>
                        <m:r>
                          <a:rPr lang="en-US" altLang="ja-JP" sz="2400" b="1" i="1">
                            <a:latin typeface="Cambria Math"/>
                          </a:rPr>
                          <m:t>|</m:t>
                        </m:r>
                      </m:e>
                    </m:d>
                  </m:oMath>
                </a14:m>
                <a:endParaRPr lang="ja-JP" altLang="en-US" sz="240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  <a:p>
                <a:pPr marL="0" indent="0">
                  <a:buNone/>
                </a:pPr>
                <a:r>
                  <a:rPr lang="en-US" altLang="ja-JP" sz="24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 </a:t>
                </a:r>
                <a:endParaRPr lang="ja-JP" altLang="en-US" sz="240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7" name="コンテンツ プレースホルダー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8672" y="5863227"/>
                <a:ext cx="8509000" cy="483122"/>
              </a:xfrm>
              <a:prstGeom prst="rect">
                <a:avLst/>
              </a:prstGeom>
              <a:blipFill>
                <a:blip r:embed="rId5"/>
                <a:stretch>
                  <a:fillRect l="-1146" t="-10127" b="-2405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グループ化 7"/>
          <p:cNvGrpSpPr/>
          <p:nvPr/>
        </p:nvGrpSpPr>
        <p:grpSpPr>
          <a:xfrm>
            <a:off x="5019077" y="6242164"/>
            <a:ext cx="4362595" cy="725456"/>
            <a:chOff x="2783372" y="3375152"/>
            <a:chExt cx="4362595" cy="725456"/>
          </a:xfrm>
        </p:grpSpPr>
        <p:sp>
          <p:nvSpPr>
            <p:cNvPr id="11" name="AutoShape 31"/>
            <p:cNvSpPr>
              <a:spLocks/>
            </p:cNvSpPr>
            <p:nvPr/>
          </p:nvSpPr>
          <p:spPr bwMode="auto">
            <a:xfrm rot="16200000">
              <a:off x="5920223" y="2440092"/>
              <a:ext cx="290683" cy="2160804"/>
            </a:xfrm>
            <a:prstGeom prst="leftBrace">
              <a:avLst>
                <a:gd name="adj1" fmla="val 48333"/>
                <a:gd name="adj2" fmla="val 47625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1pPr>
              <a:lvl2pPr marL="742950" indent="-28575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2pPr>
              <a:lvl3pPr marL="11430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3pPr>
              <a:lvl4pPr marL="16002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4pPr>
              <a:lvl5pPr marL="20574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9pPr>
            </a:lstStyle>
            <a:p>
              <a:pPr algn="ctr" eaLnBrk="1" hangingPunct="1"/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2" name="AutoShape 31"/>
            <p:cNvSpPr>
              <a:spLocks/>
            </p:cNvSpPr>
            <p:nvPr/>
          </p:nvSpPr>
          <p:spPr bwMode="auto">
            <a:xfrm rot="16200000">
              <a:off x="3743259" y="2970413"/>
              <a:ext cx="290685" cy="1100165"/>
            </a:xfrm>
            <a:prstGeom prst="leftBrace">
              <a:avLst>
                <a:gd name="adj1" fmla="val 48333"/>
                <a:gd name="adj2" fmla="val 47625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1pPr>
              <a:lvl2pPr marL="742950" indent="-28575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2pPr>
              <a:lvl3pPr marL="11430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3pPr>
              <a:lvl4pPr marL="16002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4pPr>
              <a:lvl5pPr marL="20574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9pPr>
            </a:lstStyle>
            <a:p>
              <a:pPr algn="ctr" eaLnBrk="1" hangingPunct="1"/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3" name="コンテンツ プレースホルダー 4"/>
            <p:cNvSpPr txBox="1">
              <a:spLocks/>
            </p:cNvSpPr>
            <p:nvPr/>
          </p:nvSpPr>
          <p:spPr>
            <a:xfrm>
              <a:off x="2783372" y="3617486"/>
              <a:ext cx="1812193" cy="48312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kumimoji="1"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kumimoji="1"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kumimoji="1"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ja-JP" sz="2000" dirty="0">
                  <a:solidFill>
                    <a:srgbClr val="FF0000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Spatial Kernel</a:t>
              </a:r>
              <a:endParaRPr lang="ja-JP" altLang="en-US" sz="2000" dirty="0">
                <a:solidFill>
                  <a:srgbClr val="FF0000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4" name="コンテンツ プレースホルダー 4"/>
            <p:cNvSpPr txBox="1">
              <a:spLocks/>
            </p:cNvSpPr>
            <p:nvPr/>
          </p:nvSpPr>
          <p:spPr>
            <a:xfrm>
              <a:off x="4985473" y="3617486"/>
              <a:ext cx="2127861" cy="48312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kumimoji="1"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kumimoji="1"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kumimoji="1"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ja-JP" sz="2000" dirty="0">
                  <a:solidFill>
                    <a:srgbClr val="0000FF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Intensity Kernel</a:t>
              </a:r>
              <a:endParaRPr lang="ja-JP" altLang="en-US" sz="2000" dirty="0">
                <a:solidFill>
                  <a:srgbClr val="0000FF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</p:grpSp>
      <p:grpSp>
        <p:nvGrpSpPr>
          <p:cNvPr id="15" name="グループ化 14"/>
          <p:cNvGrpSpPr/>
          <p:nvPr/>
        </p:nvGrpSpPr>
        <p:grpSpPr>
          <a:xfrm>
            <a:off x="1148941" y="2623718"/>
            <a:ext cx="4721437" cy="2345449"/>
            <a:chOff x="-465876" y="4179117"/>
            <a:chExt cx="4721437" cy="2345449"/>
          </a:xfrm>
        </p:grpSpPr>
        <p:sp>
          <p:nvSpPr>
            <p:cNvPr id="17" name="正方形/長方形 16"/>
            <p:cNvSpPr/>
            <p:nvPr/>
          </p:nvSpPr>
          <p:spPr>
            <a:xfrm>
              <a:off x="987325" y="5040627"/>
              <a:ext cx="859353" cy="836612"/>
            </a:xfrm>
            <a:prstGeom prst="rect">
              <a:avLst/>
            </a:prstGeom>
            <a:solidFill>
              <a:srgbClr val="FFC000">
                <a:alpha val="4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200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8" name="正方形/長方形 17"/>
            <p:cNvSpPr/>
            <p:nvPr/>
          </p:nvSpPr>
          <p:spPr>
            <a:xfrm>
              <a:off x="1369568" y="5434144"/>
              <a:ext cx="100063" cy="86761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200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9" name="テキスト ボックス 18"/>
            <p:cNvSpPr txBox="1"/>
            <p:nvPr/>
          </p:nvSpPr>
          <p:spPr>
            <a:xfrm>
              <a:off x="2208206" y="4603821"/>
              <a:ext cx="204735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000" b="1" dirty="0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x</a:t>
              </a:r>
              <a:r>
                <a:rPr lang="en-US" altLang="ja-JP" sz="2000" dirty="0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 : </a:t>
              </a:r>
              <a:r>
                <a:rPr lang="ja-JP" altLang="en-US" sz="2000" dirty="0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注目画素 </a:t>
              </a:r>
              <a:r>
                <a:rPr lang="en-US" altLang="ja-JP" sz="2000" dirty="0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(</a:t>
              </a:r>
              <a:r>
                <a:rPr lang="en-US" altLang="ja-JP" sz="2000" i="1" dirty="0" err="1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i,j</a:t>
              </a:r>
              <a:r>
                <a:rPr lang="en-US" altLang="ja-JP" sz="2000" dirty="0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)</a:t>
              </a:r>
              <a:endParaRPr lang="ja-JP" altLang="en-US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cxnSp>
          <p:nvCxnSpPr>
            <p:cNvPr id="20" name="直線矢印コネクタ 19"/>
            <p:cNvCxnSpPr/>
            <p:nvPr/>
          </p:nvCxnSpPr>
          <p:spPr>
            <a:xfrm flipH="1">
              <a:off x="1434675" y="4803876"/>
              <a:ext cx="859352" cy="622151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正方形/長方形 20"/>
            <p:cNvSpPr/>
            <p:nvPr/>
          </p:nvSpPr>
          <p:spPr>
            <a:xfrm>
              <a:off x="1117873" y="5434958"/>
              <a:ext cx="100063" cy="86761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200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22" name="正方形/長方形 21"/>
            <p:cNvSpPr/>
            <p:nvPr/>
          </p:nvSpPr>
          <p:spPr>
            <a:xfrm>
              <a:off x="1566035" y="5435363"/>
              <a:ext cx="100063" cy="86761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200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23" name="テキスト ボックス 22"/>
            <p:cNvSpPr txBox="1"/>
            <p:nvPr/>
          </p:nvSpPr>
          <p:spPr>
            <a:xfrm>
              <a:off x="1689690" y="4179117"/>
              <a:ext cx="204414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000" b="1" dirty="0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y </a:t>
              </a:r>
              <a:r>
                <a:rPr lang="ja-JP" altLang="en-US" sz="2000" dirty="0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加算する画素</a:t>
              </a:r>
              <a:r>
                <a:rPr lang="en-US" altLang="ja-JP" sz="2000" dirty="0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. </a:t>
              </a:r>
            </a:p>
          </p:txBody>
        </p:sp>
        <p:cxnSp>
          <p:nvCxnSpPr>
            <p:cNvPr id="24" name="直線矢印コネクタ 23"/>
            <p:cNvCxnSpPr/>
            <p:nvPr/>
          </p:nvCxnSpPr>
          <p:spPr>
            <a:xfrm flipH="1">
              <a:off x="1155805" y="4441876"/>
              <a:ext cx="597424" cy="983845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テキスト ボックス 24"/>
            <p:cNvSpPr txBox="1"/>
            <p:nvPr/>
          </p:nvSpPr>
          <p:spPr>
            <a:xfrm>
              <a:off x="2096133" y="6124456"/>
              <a:ext cx="196247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2000" b="1" dirty="0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y </a:t>
              </a:r>
              <a:r>
                <a:rPr lang="ja-JP" altLang="en-US" sz="2000" dirty="0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加算する画素</a:t>
              </a:r>
              <a:r>
                <a:rPr lang="en-US" altLang="ja-JP" sz="2000" dirty="0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. </a:t>
              </a:r>
            </a:p>
          </p:txBody>
        </p:sp>
        <p:cxnSp>
          <p:nvCxnSpPr>
            <p:cNvPr id="26" name="直線矢印コネクタ 25"/>
            <p:cNvCxnSpPr>
              <a:stCxn id="25" idx="1"/>
            </p:cNvCxnSpPr>
            <p:nvPr/>
          </p:nvCxnSpPr>
          <p:spPr>
            <a:xfrm flipH="1" flipV="1">
              <a:off x="1616066" y="5520905"/>
              <a:ext cx="480067" cy="803606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正方形/長方形 26"/>
            <p:cNvSpPr/>
            <p:nvPr/>
          </p:nvSpPr>
          <p:spPr>
            <a:xfrm>
              <a:off x="-465876" y="5131656"/>
              <a:ext cx="45397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i="1" dirty="0" err="1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W</a:t>
              </a:r>
              <a:r>
                <a:rPr lang="en-US" altLang="ja-JP" b="1" baseline="-25000" dirty="0" err="1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x</a:t>
              </a:r>
              <a:endParaRPr lang="ja-JP" altLang="en-US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cxnSp>
          <p:nvCxnSpPr>
            <p:cNvPr id="28" name="直線矢印コネクタ 27"/>
            <p:cNvCxnSpPr>
              <a:stCxn id="27" idx="3"/>
              <a:endCxn id="17" idx="1"/>
            </p:cNvCxnSpPr>
            <p:nvPr/>
          </p:nvCxnSpPr>
          <p:spPr>
            <a:xfrm>
              <a:off x="-11906" y="5316322"/>
              <a:ext cx="999231" cy="142611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正方形/長方形 28"/>
          <p:cNvSpPr/>
          <p:nvPr/>
        </p:nvSpPr>
        <p:spPr>
          <a:xfrm>
            <a:off x="6830762" y="3695501"/>
            <a:ext cx="3117374" cy="10341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20000"/>
              </a:spcBef>
              <a:buClr>
                <a:schemeClr val="tx1"/>
              </a:buClr>
              <a:buSzPct val="75000"/>
            </a:pPr>
            <a:r>
              <a:rPr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※ 『</a:t>
            </a:r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カーネル</a:t>
            </a:r>
            <a:r>
              <a:rPr lang="en-US" altLang="ja-JP" i="1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h</a:t>
            </a:r>
            <a:r>
              <a:rPr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』</a:t>
            </a:r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は窓内の</a:t>
            </a:r>
            <a:endParaRPr lang="en-US" altLang="ja-JP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  <a:p>
            <a:pPr>
              <a:spcBef>
                <a:spcPct val="20000"/>
              </a:spcBef>
              <a:buClr>
                <a:schemeClr val="tx1"/>
              </a:buClr>
              <a:buSzPct val="75000"/>
            </a:pPr>
            <a:r>
              <a:rPr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     </a:t>
            </a:r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画素値に依存するので</a:t>
            </a:r>
            <a:endParaRPr lang="en-US" altLang="ja-JP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  <a:p>
            <a:pPr>
              <a:spcBef>
                <a:spcPct val="20000"/>
              </a:spcBef>
              <a:buClr>
                <a:schemeClr val="tx1"/>
              </a:buClr>
              <a:buSzPct val="75000"/>
            </a:pPr>
            <a:r>
              <a:rPr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     </a:t>
            </a:r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線形フィルタではない</a:t>
            </a:r>
            <a:endParaRPr lang="en-US" altLang="ja-JP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2033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図 2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917359" y="3040062"/>
            <a:ext cx="1890144" cy="1890144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005130" y="267985"/>
            <a:ext cx="10510111" cy="733270"/>
          </a:xfrm>
        </p:spPr>
        <p:txBody>
          <a:bodyPr/>
          <a:lstStyle/>
          <a:p>
            <a:pPr algn="ctr"/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バイラテラルフィルタ</a:t>
            </a:r>
            <a:endParaRPr kumimoji="1" lang="ja-JP" altLang="en-US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テキスト ボックス 3"/>
              <p:cNvSpPr txBox="1"/>
              <p:nvPr/>
            </p:nvSpPr>
            <p:spPr>
              <a:xfrm>
                <a:off x="1627322" y="1369515"/>
                <a:ext cx="4982785" cy="1097993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2800" i="1">
                              <a:latin typeface="Cambria Math"/>
                            </a:rPr>
                            <m:t>𝐼</m:t>
                          </m:r>
                        </m:e>
                        <m:sub>
                          <m:r>
                            <a:rPr lang="en-US" altLang="ja-JP" sz="2800" i="1">
                              <a:latin typeface="Cambria Math"/>
                            </a:rPr>
                            <m:t>𝑛𝑒𝑤</m:t>
                          </m:r>
                        </m:sub>
                      </m:sSub>
                      <m:d>
                        <m:dPr>
                          <m:ctrlPr>
                            <a:rPr lang="en-US" altLang="ja-JP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2800" b="1">
                              <a:latin typeface="Cambria Math"/>
                            </a:rPr>
                            <m:t>𝐱</m:t>
                          </m:r>
                        </m:e>
                      </m:d>
                      <m:r>
                        <a:rPr lang="en-US" altLang="ja-JP" sz="280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altLang="ja-JP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ja-JP" sz="2800" b="1">
                                  <a:latin typeface="Cambria Math"/>
                                </a:rPr>
                                <m:t>𝐲</m:t>
                              </m:r>
                              <m:r>
                                <a:rPr lang="en-US" altLang="ja-JP" sz="2800" b="1" i="1">
                                  <a:latin typeface="Cambria Math"/>
                                  <a:ea typeface="Cambria Math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altLang="ja-JP" sz="2800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2800" i="1">
                                      <a:latin typeface="Cambria Math"/>
                                      <a:ea typeface="Cambria Math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altLang="ja-JP" sz="2800" b="1">
                                      <a:latin typeface="Cambria Math"/>
                                      <a:ea typeface="Cambria Math"/>
                                    </a:rPr>
                                    <m:t>𝐱</m:t>
                                  </m:r>
                                </m:sub>
                              </m:sSub>
                            </m:sub>
                            <m:sup/>
                            <m:e>
                              <m:r>
                                <a:rPr lang="en-US" altLang="ja-JP" sz="2800" i="1">
                                  <a:latin typeface="Cambria Math"/>
                                </a:rPr>
                                <m:t>h</m:t>
                              </m:r>
                              <m:d>
                                <m:dPr>
                                  <m:ctrlPr>
                                    <a:rPr lang="en-US" altLang="ja-JP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sz="2800" b="1">
                                      <a:latin typeface="Cambria Math"/>
                                    </a:rPr>
                                    <m:t>𝐱</m:t>
                                  </m:r>
                                  <m:r>
                                    <a:rPr lang="en-US" altLang="ja-JP" sz="2800" i="1">
                                      <a:latin typeface="Cambria Math"/>
                                    </a:rPr>
                                    <m:t>,</m:t>
                                  </m:r>
                                  <m:r>
                                    <a:rPr lang="en-US" altLang="ja-JP" sz="2800" b="1">
                                      <a:latin typeface="Cambria Math"/>
                                    </a:rPr>
                                    <m:t>𝐲</m:t>
                                  </m:r>
                                </m:e>
                              </m:d>
                            </m:e>
                          </m:nary>
                          <m:r>
                            <a:rPr lang="en-US" altLang="ja-JP" sz="2800" i="1">
                              <a:latin typeface="Cambria Math"/>
                            </a:rPr>
                            <m:t>𝐼</m:t>
                          </m:r>
                          <m:d>
                            <m:dPr>
                              <m:ctrlPr>
                                <a:rPr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sz="2800" b="1">
                                  <a:latin typeface="Cambria Math"/>
                                </a:rPr>
                                <m:t>𝐲</m:t>
                              </m:r>
                            </m:e>
                          </m:d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ja-JP" sz="2800" b="1">
                                  <a:latin typeface="Cambria Math"/>
                                </a:rPr>
                                <m:t>𝐲</m:t>
                              </m:r>
                              <m:r>
                                <a:rPr lang="en-US" altLang="ja-JP" sz="2800" b="1" i="1">
                                  <a:latin typeface="Cambria Math"/>
                                  <a:ea typeface="Cambria Math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altLang="ja-JP" sz="2800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2800" i="1">
                                      <a:latin typeface="Cambria Math"/>
                                      <a:ea typeface="Cambria Math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altLang="ja-JP" sz="2800" b="1">
                                      <a:latin typeface="Cambria Math"/>
                                      <a:ea typeface="Cambria Math"/>
                                    </a:rPr>
                                    <m:t>𝐱</m:t>
                                  </m:r>
                                </m:sub>
                              </m:sSub>
                            </m:sub>
                            <m:sup/>
                            <m:e>
                              <m:r>
                                <a:rPr lang="en-US" altLang="ja-JP" sz="2800" i="1">
                                  <a:latin typeface="Cambria Math"/>
                                </a:rPr>
                                <m:t>h</m:t>
                              </m:r>
                              <m:d>
                                <m:dPr>
                                  <m:ctrlPr>
                                    <a:rPr lang="en-US" altLang="ja-JP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sz="2800" b="1">
                                      <a:latin typeface="Cambria Math"/>
                                    </a:rPr>
                                    <m:t>𝐱</m:t>
                                  </m:r>
                                  <m:r>
                                    <a:rPr lang="en-US" altLang="ja-JP" sz="2800" i="1">
                                      <a:latin typeface="Cambria Math"/>
                                    </a:rPr>
                                    <m:t>,</m:t>
                                  </m:r>
                                  <m:r>
                                    <a:rPr lang="en-US" altLang="ja-JP" sz="2800" b="1">
                                      <a:latin typeface="Cambria Math"/>
                                    </a:rPr>
                                    <m:t>𝐲</m:t>
                                  </m:r>
                                </m:e>
                              </m:d>
                            </m:e>
                          </m:nary>
                        </m:den>
                      </m:f>
                    </m:oMath>
                  </m:oMathPara>
                </a14:m>
                <a:endParaRPr lang="en-US" altLang="ja-JP" sz="280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4" name="テキスト ボックス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7322" y="1369515"/>
                <a:ext cx="4982785" cy="109799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正方形/長方形 4"/>
          <p:cNvSpPr/>
          <p:nvPr/>
        </p:nvSpPr>
        <p:spPr>
          <a:xfrm>
            <a:off x="6825459" y="1304554"/>
            <a:ext cx="3687228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b="1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 x  </a:t>
            </a:r>
            <a:r>
              <a:rPr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: </a:t>
            </a:r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注目画素位置 　</a:t>
            </a:r>
            <a:endParaRPr lang="en-US" altLang="ja-JP" sz="24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  <a:p>
            <a:r>
              <a:rPr lang="ja-JP" altLang="en-US" sz="2400" b="1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 </a:t>
            </a:r>
            <a:r>
              <a:rPr lang="en-US" altLang="ja-JP" sz="2400" b="1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y  </a:t>
            </a:r>
            <a:r>
              <a:rPr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: </a:t>
            </a:r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局所窓内の画素位置</a:t>
            </a:r>
            <a:endParaRPr lang="en-US" altLang="ja-JP" sz="24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  <a:p>
            <a:r>
              <a:rPr lang="en-US" altLang="ja-JP" sz="2400" i="1" dirty="0" err="1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W</a:t>
            </a:r>
            <a:r>
              <a:rPr lang="en-US" altLang="ja-JP" sz="2400" b="1" baseline="-25000" dirty="0" err="1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x</a:t>
            </a:r>
            <a:r>
              <a:rPr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: </a:t>
            </a:r>
            <a:r>
              <a:rPr lang="en-US" altLang="ja-JP" sz="2400" b="1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x</a:t>
            </a:r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が中心の局所窓   </a:t>
            </a:r>
            <a:endParaRPr lang="ja-JP" altLang="en-US" sz="2400" b="1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コンテンツ プレースホルダー 4"/>
              <p:cNvSpPr>
                <a:spLocks noGrp="1"/>
              </p:cNvSpPr>
              <p:nvPr>
                <p:ph idx="1"/>
              </p:nvPr>
            </p:nvSpPr>
            <p:spPr>
              <a:xfrm>
                <a:off x="6360886" y="2855620"/>
                <a:ext cx="4497614" cy="120203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altLang="ja-JP" sz="2400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Gaussian filter :</a:t>
                </a:r>
              </a:p>
              <a:p>
                <a:pPr marL="0" indent="0">
                  <a:buNone/>
                </a:pPr>
                <a:r>
                  <a:rPr lang="ja-JP" altLang="en-US" sz="2400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　</a:t>
                </a:r>
                <a14:m>
                  <m:oMath xmlns:m="http://schemas.openxmlformats.org/officeDocument/2006/math">
                    <m:r>
                      <a:rPr lang="en-US" altLang="ja-JP" sz="2400" i="1">
                        <a:latin typeface="Cambria Math"/>
                      </a:rPr>
                      <m:t>h</m:t>
                    </m:r>
                    <m:d>
                      <m:d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400" b="1">
                            <a:latin typeface="Cambria Math"/>
                          </a:rPr>
                          <m:t>𝐱</m:t>
                        </m:r>
                        <m:r>
                          <a:rPr lang="en-US" altLang="ja-JP" sz="2400" i="1">
                            <a:latin typeface="Cambria Math"/>
                          </a:rPr>
                          <m:t>,</m:t>
                        </m:r>
                        <m:r>
                          <a:rPr lang="en-US" altLang="ja-JP" sz="2400" b="1">
                            <a:latin typeface="Cambria Math"/>
                          </a:rPr>
                          <m:t>𝐲</m:t>
                        </m:r>
                      </m:e>
                    </m:d>
                    <m:r>
                      <a:rPr lang="en-US" altLang="ja-JP" sz="24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>
                            <a:latin typeface="Cambria Math"/>
                          </a:rPr>
                          <m:t>𝐺</m:t>
                        </m:r>
                      </m:e>
                      <m:sub>
                        <m:r>
                          <a:rPr lang="en-US" altLang="ja-JP" sz="2400" i="1">
                            <a:latin typeface="Cambria Math"/>
                          </a:rPr>
                          <m:t>𝑠</m:t>
                        </m:r>
                      </m:sub>
                    </m:sSub>
                    <m:d>
                      <m:dPr>
                        <m:ctrlPr>
                          <a:rPr lang="en-US" altLang="ja-JP" sz="2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400" b="1" i="1">
                            <a:latin typeface="Cambria Math"/>
                          </a:rPr>
                          <m:t>|</m:t>
                        </m:r>
                        <m:r>
                          <a:rPr lang="en-US" altLang="ja-JP" sz="2400" b="1">
                            <a:latin typeface="Cambria Math"/>
                          </a:rPr>
                          <m:t>𝐱</m:t>
                        </m:r>
                        <m:r>
                          <a:rPr lang="en-US" altLang="ja-JP" sz="2400" b="1">
                            <a:latin typeface="Cambria Math"/>
                          </a:rPr>
                          <m:t>−</m:t>
                        </m:r>
                        <m:r>
                          <a:rPr lang="en-US" altLang="ja-JP" sz="2400" b="1">
                            <a:latin typeface="Cambria Math"/>
                          </a:rPr>
                          <m:t>𝐲</m:t>
                        </m:r>
                        <m:r>
                          <a:rPr lang="en-US" altLang="ja-JP" sz="2400" b="1" i="1">
                            <a:latin typeface="Cambria Math"/>
                          </a:rPr>
                          <m:t>|</m:t>
                        </m:r>
                      </m:e>
                    </m:d>
                  </m:oMath>
                </a14:m>
                <a:r>
                  <a:rPr lang="en-US" altLang="ja-JP" sz="2400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 </a:t>
                </a:r>
                <a:endParaRPr lang="ja-JP" altLang="en-US" sz="2400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mc:Choice>
        <mc:Fallback xmlns="">
          <p:sp>
            <p:nvSpPr>
              <p:cNvPr id="6" name="コンテンツ プレースホルダー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360886" y="2855620"/>
                <a:ext cx="4497614" cy="1202030"/>
              </a:xfrm>
              <a:blipFill>
                <a:blip r:embed="rId4"/>
                <a:stretch>
                  <a:fillRect l="-2033" t="-656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コンテンツ プレースホルダー 4"/>
              <p:cNvSpPr txBox="1">
                <a:spLocks/>
              </p:cNvSpPr>
              <p:nvPr/>
            </p:nvSpPr>
            <p:spPr>
              <a:xfrm>
                <a:off x="6360886" y="4032612"/>
                <a:ext cx="5450114" cy="133948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kumimoji="1"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kumimoji="1"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kumimoji="1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kumimoji="1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altLang="ja-JP" sz="24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Bilateral filter :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altLang="ja-JP" sz="2400" i="1">
                        <a:latin typeface="Cambria Math"/>
                      </a:rPr>
                      <m:t>h</m:t>
                    </m:r>
                    <m:d>
                      <m:d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400" b="1">
                            <a:latin typeface="Cambria Math"/>
                          </a:rPr>
                          <m:t>𝐱</m:t>
                        </m:r>
                        <m:r>
                          <a:rPr lang="en-US" altLang="ja-JP" sz="2400" i="1">
                            <a:latin typeface="Cambria Math"/>
                          </a:rPr>
                          <m:t>,</m:t>
                        </m:r>
                        <m:r>
                          <a:rPr lang="en-US" altLang="ja-JP" sz="2400" b="1">
                            <a:latin typeface="Cambria Math"/>
                          </a:rPr>
                          <m:t>𝐲</m:t>
                        </m:r>
                      </m:e>
                    </m:d>
                    <m:r>
                      <a:rPr lang="en-US" altLang="ja-JP" sz="24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>
                            <a:latin typeface="Cambria Math"/>
                          </a:rPr>
                          <m:t>𝐺</m:t>
                        </m:r>
                      </m:e>
                      <m:sub>
                        <m:r>
                          <a:rPr lang="en-US" altLang="ja-JP" sz="2400" i="1">
                            <a:latin typeface="Cambria Math"/>
                          </a:rPr>
                          <m:t>𝑠</m:t>
                        </m:r>
                      </m:sub>
                    </m:sSub>
                    <m:d>
                      <m:dPr>
                        <m:ctrlPr>
                          <a:rPr lang="en-US" altLang="ja-JP" sz="2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400" b="1" i="1">
                            <a:latin typeface="Cambria Math"/>
                          </a:rPr>
                          <m:t>|</m:t>
                        </m:r>
                        <m:r>
                          <a:rPr lang="en-US" altLang="ja-JP" sz="2400" b="1">
                            <a:latin typeface="Cambria Math"/>
                          </a:rPr>
                          <m:t>𝐱</m:t>
                        </m:r>
                        <m:r>
                          <a:rPr lang="en-US" altLang="ja-JP" sz="2400" b="1">
                            <a:latin typeface="Cambria Math"/>
                          </a:rPr>
                          <m:t>−</m:t>
                        </m:r>
                        <m:r>
                          <a:rPr lang="en-US" altLang="ja-JP" sz="2400" b="1">
                            <a:latin typeface="Cambria Math"/>
                          </a:rPr>
                          <m:t>𝐲</m:t>
                        </m:r>
                        <m:r>
                          <a:rPr lang="en-US" altLang="ja-JP" sz="2400" b="1" i="1">
                            <a:latin typeface="Cambria Math"/>
                          </a:rPr>
                          <m:t>|</m:t>
                        </m:r>
                      </m:e>
                    </m:d>
                    <m:r>
                      <a:rPr lang="en-US" altLang="ja-JP" sz="2400" b="1" i="1">
                        <a:latin typeface="Cambria Math"/>
                        <a:ea typeface="Cambria Math"/>
                      </a:rPr>
                      <m:t>∙</m:t>
                    </m:r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>
                            <a:latin typeface="Cambria Math"/>
                          </a:rPr>
                          <m:t>𝐺</m:t>
                        </m:r>
                      </m:e>
                      <m:sub>
                        <m:r>
                          <a:rPr lang="en-US" altLang="ja-JP" sz="2400" i="1">
                            <a:latin typeface="Cambria Math"/>
                          </a:rPr>
                          <m:t>h</m:t>
                        </m:r>
                      </m:sub>
                    </m:sSub>
                    <m:d>
                      <m:dPr>
                        <m:ctrlPr>
                          <a:rPr lang="en-US" altLang="ja-JP" sz="2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400" b="1" i="1">
                            <a:latin typeface="Cambria Math"/>
                          </a:rPr>
                          <m:t>|</m:t>
                        </m:r>
                        <m:r>
                          <a:rPr lang="en-US" altLang="ja-JP" sz="2400" i="1">
                            <a:latin typeface="Cambria Math"/>
                          </a:rPr>
                          <m:t>𝐼</m:t>
                        </m:r>
                        <m:d>
                          <m:d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ja-JP" altLang="en-US" sz="2400" b="1">
                                <a:latin typeface="Cambria Math"/>
                              </a:rPr>
                              <m:t>𝐱</m:t>
                            </m:r>
                          </m:e>
                        </m:d>
                        <m:r>
                          <a:rPr lang="en-US" altLang="ja-JP" sz="2400" i="1">
                            <a:latin typeface="Cambria Math"/>
                          </a:rPr>
                          <m:t>−</m:t>
                        </m:r>
                        <m:r>
                          <a:rPr lang="en-US" altLang="ja-JP" sz="2400" i="1">
                            <a:latin typeface="Cambria Math"/>
                          </a:rPr>
                          <m:t>𝐼</m:t>
                        </m:r>
                        <m:r>
                          <a:rPr lang="en-US" altLang="ja-JP" sz="2400" i="1">
                            <a:latin typeface="Cambria Math"/>
                          </a:rPr>
                          <m:t>(</m:t>
                        </m:r>
                        <m:r>
                          <a:rPr lang="en-US" altLang="ja-JP" sz="2400" b="1">
                            <a:latin typeface="Cambria Math"/>
                          </a:rPr>
                          <m:t>𝐲</m:t>
                        </m:r>
                        <m:r>
                          <a:rPr lang="en-US" altLang="ja-JP" sz="2400" i="1">
                            <a:latin typeface="Cambria Math"/>
                          </a:rPr>
                          <m:t>)</m:t>
                        </m:r>
                        <m:r>
                          <a:rPr lang="en-US" altLang="ja-JP" sz="2400" b="1" i="1">
                            <a:latin typeface="Cambria Math"/>
                          </a:rPr>
                          <m:t>|</m:t>
                        </m:r>
                      </m:e>
                    </m:d>
                  </m:oMath>
                </a14:m>
                <a:r>
                  <a:rPr lang="ja-JP" altLang="en-US" sz="24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　</a:t>
                </a:r>
              </a:p>
              <a:p>
                <a:pPr marL="0" indent="0">
                  <a:buNone/>
                </a:pPr>
                <a:r>
                  <a:rPr lang="en-US" altLang="ja-JP" sz="24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 </a:t>
                </a:r>
                <a:endParaRPr lang="ja-JP" altLang="en-US" sz="240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7" name="コンテンツ プレースホルダー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0886" y="4032612"/>
                <a:ext cx="5450114" cy="1339487"/>
              </a:xfrm>
              <a:prstGeom prst="rect">
                <a:avLst/>
              </a:prstGeom>
              <a:blipFill>
                <a:blip r:embed="rId5"/>
                <a:stretch>
                  <a:fillRect l="-1676" t="-365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グループ化 7"/>
          <p:cNvGrpSpPr/>
          <p:nvPr/>
        </p:nvGrpSpPr>
        <p:grpSpPr>
          <a:xfrm>
            <a:off x="7210734" y="4898686"/>
            <a:ext cx="4362595" cy="725456"/>
            <a:chOff x="2783372" y="3375152"/>
            <a:chExt cx="4362595" cy="725456"/>
          </a:xfrm>
        </p:grpSpPr>
        <p:sp>
          <p:nvSpPr>
            <p:cNvPr id="11" name="AutoShape 31"/>
            <p:cNvSpPr>
              <a:spLocks/>
            </p:cNvSpPr>
            <p:nvPr/>
          </p:nvSpPr>
          <p:spPr bwMode="auto">
            <a:xfrm rot="16200000">
              <a:off x="5920223" y="2440092"/>
              <a:ext cx="290683" cy="2160804"/>
            </a:xfrm>
            <a:prstGeom prst="leftBrace">
              <a:avLst>
                <a:gd name="adj1" fmla="val 48333"/>
                <a:gd name="adj2" fmla="val 47625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1pPr>
              <a:lvl2pPr marL="742950" indent="-28575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2pPr>
              <a:lvl3pPr marL="11430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3pPr>
              <a:lvl4pPr marL="16002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4pPr>
              <a:lvl5pPr marL="20574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9pPr>
            </a:lstStyle>
            <a:p>
              <a:pPr algn="ctr" eaLnBrk="1" hangingPunct="1"/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2" name="AutoShape 31"/>
            <p:cNvSpPr>
              <a:spLocks/>
            </p:cNvSpPr>
            <p:nvPr/>
          </p:nvSpPr>
          <p:spPr bwMode="auto">
            <a:xfrm rot="16200000">
              <a:off x="3743259" y="2970413"/>
              <a:ext cx="290685" cy="1100165"/>
            </a:xfrm>
            <a:prstGeom prst="leftBrace">
              <a:avLst>
                <a:gd name="adj1" fmla="val 48333"/>
                <a:gd name="adj2" fmla="val 47625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1pPr>
              <a:lvl2pPr marL="742950" indent="-28575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2pPr>
              <a:lvl3pPr marL="11430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3pPr>
              <a:lvl4pPr marL="16002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4pPr>
              <a:lvl5pPr marL="20574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9pPr>
            </a:lstStyle>
            <a:p>
              <a:pPr algn="ctr" eaLnBrk="1" hangingPunct="1"/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3" name="コンテンツ プレースホルダー 4"/>
            <p:cNvSpPr txBox="1">
              <a:spLocks/>
            </p:cNvSpPr>
            <p:nvPr/>
          </p:nvSpPr>
          <p:spPr>
            <a:xfrm>
              <a:off x="2783372" y="3617486"/>
              <a:ext cx="1812193" cy="48312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kumimoji="1"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kumimoji="1"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kumimoji="1"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ja-JP" sz="2000" dirty="0">
                  <a:solidFill>
                    <a:srgbClr val="FF0000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Spatial Kernel</a:t>
              </a:r>
              <a:endParaRPr lang="ja-JP" altLang="en-US" sz="2000" dirty="0">
                <a:solidFill>
                  <a:srgbClr val="FF0000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4" name="コンテンツ プレースホルダー 4"/>
            <p:cNvSpPr txBox="1">
              <a:spLocks/>
            </p:cNvSpPr>
            <p:nvPr/>
          </p:nvSpPr>
          <p:spPr>
            <a:xfrm>
              <a:off x="4985473" y="3617486"/>
              <a:ext cx="2127861" cy="48312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kumimoji="1"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kumimoji="1"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kumimoji="1"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ja-JP" sz="2000" dirty="0">
                  <a:solidFill>
                    <a:srgbClr val="0000FF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Intensity Kernel</a:t>
              </a:r>
              <a:endParaRPr lang="ja-JP" altLang="en-US" sz="2000" dirty="0">
                <a:solidFill>
                  <a:srgbClr val="0000FF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</p:grpSp>
      <p:sp>
        <p:nvSpPr>
          <p:cNvPr id="29" name="正方形/長方形 28"/>
          <p:cNvSpPr/>
          <p:nvPr/>
        </p:nvSpPr>
        <p:spPr>
          <a:xfrm>
            <a:off x="809147" y="5599594"/>
            <a:ext cx="3117374" cy="10341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20000"/>
              </a:spcBef>
              <a:buClr>
                <a:schemeClr val="tx1"/>
              </a:buClr>
              <a:buSzPct val="75000"/>
            </a:pPr>
            <a:r>
              <a:rPr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※ 『</a:t>
            </a:r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カーネル</a:t>
            </a:r>
            <a:r>
              <a:rPr lang="en-US" altLang="ja-JP" i="1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h</a:t>
            </a:r>
            <a:r>
              <a:rPr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』</a:t>
            </a:r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は窓内の</a:t>
            </a:r>
            <a:endParaRPr lang="en-US" altLang="ja-JP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  <a:p>
            <a:pPr>
              <a:spcBef>
                <a:spcPct val="20000"/>
              </a:spcBef>
              <a:buClr>
                <a:schemeClr val="tx1"/>
              </a:buClr>
              <a:buSzPct val="75000"/>
            </a:pPr>
            <a:r>
              <a:rPr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     </a:t>
            </a:r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画素値に依存するので</a:t>
            </a:r>
            <a:endParaRPr lang="en-US" altLang="ja-JP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  <a:p>
            <a:pPr>
              <a:spcBef>
                <a:spcPct val="20000"/>
              </a:spcBef>
              <a:buClr>
                <a:schemeClr val="tx1"/>
              </a:buClr>
              <a:buSzPct val="75000"/>
            </a:pPr>
            <a:r>
              <a:rPr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     </a:t>
            </a:r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線形フィルタではない</a:t>
            </a:r>
            <a:endParaRPr lang="en-US" altLang="ja-JP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正方形/長方形 8"/>
              <p:cNvSpPr/>
              <p:nvPr/>
            </p:nvSpPr>
            <p:spPr>
              <a:xfrm>
                <a:off x="6475075" y="5939909"/>
                <a:ext cx="420313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>
                            <a:latin typeface="Cambria Math"/>
                          </a:rPr>
                          <m:t>𝐺</m:t>
                        </m:r>
                      </m:e>
                      <m:sub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sub>
                    </m:sSub>
                  </m:oMath>
                </a14:m>
                <a:r>
                  <a:rPr lang="ja-JP" altLang="en-US" sz="24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は標準偏差</a:t>
                </a:r>
                <a14:m>
                  <m:oMath xmlns:m="http://schemas.openxmlformats.org/officeDocument/2006/math">
                    <m:r>
                      <a:rPr lang="en-US" altLang="ja-JP" sz="2400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ja-JP" altLang="en-US" sz="24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のガウス関数</a:t>
                </a:r>
              </a:p>
            </p:txBody>
          </p:sp>
        </mc:Choice>
        <mc:Fallback xmlns="">
          <p:sp>
            <p:nvSpPr>
              <p:cNvPr id="9" name="正方形/長方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5075" y="5939909"/>
                <a:ext cx="4203138" cy="461665"/>
              </a:xfrm>
              <a:prstGeom prst="rect">
                <a:avLst/>
              </a:prstGeom>
              <a:blipFill>
                <a:blip r:embed="rId6"/>
                <a:stretch>
                  <a:fillRect l="-290" t="-10526" b="-2894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1" name="グループ化 30"/>
          <p:cNvGrpSpPr/>
          <p:nvPr/>
        </p:nvGrpSpPr>
        <p:grpSpPr>
          <a:xfrm>
            <a:off x="1148941" y="2623718"/>
            <a:ext cx="4721437" cy="2345449"/>
            <a:chOff x="-465876" y="4179117"/>
            <a:chExt cx="4721437" cy="2345449"/>
          </a:xfrm>
        </p:grpSpPr>
        <p:sp>
          <p:nvSpPr>
            <p:cNvPr id="32" name="正方形/長方形 31"/>
            <p:cNvSpPr/>
            <p:nvPr/>
          </p:nvSpPr>
          <p:spPr>
            <a:xfrm>
              <a:off x="989884" y="5054854"/>
              <a:ext cx="859353" cy="836612"/>
            </a:xfrm>
            <a:prstGeom prst="rect">
              <a:avLst/>
            </a:prstGeom>
            <a:solidFill>
              <a:srgbClr val="FFC000">
                <a:alpha val="4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200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33" name="正方形/長方形 32"/>
            <p:cNvSpPr/>
            <p:nvPr/>
          </p:nvSpPr>
          <p:spPr>
            <a:xfrm>
              <a:off x="1369568" y="5434144"/>
              <a:ext cx="100063" cy="86761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200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34" name="テキスト ボックス 33"/>
            <p:cNvSpPr txBox="1"/>
            <p:nvPr/>
          </p:nvSpPr>
          <p:spPr>
            <a:xfrm>
              <a:off x="2208206" y="4603821"/>
              <a:ext cx="204735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000" b="1" dirty="0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x</a:t>
              </a:r>
              <a:r>
                <a:rPr lang="en-US" altLang="ja-JP" sz="2000" dirty="0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 : </a:t>
              </a:r>
              <a:r>
                <a:rPr lang="ja-JP" altLang="en-US" sz="2000" dirty="0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注目画素 </a:t>
              </a:r>
              <a:r>
                <a:rPr lang="en-US" altLang="ja-JP" sz="2000" dirty="0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(</a:t>
              </a:r>
              <a:r>
                <a:rPr lang="en-US" altLang="ja-JP" sz="2000" i="1" dirty="0" err="1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i,j</a:t>
              </a:r>
              <a:r>
                <a:rPr lang="en-US" altLang="ja-JP" sz="2000" dirty="0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)</a:t>
              </a:r>
              <a:endParaRPr lang="ja-JP" altLang="en-US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cxnSp>
          <p:nvCxnSpPr>
            <p:cNvPr id="35" name="直線矢印コネクタ 34"/>
            <p:cNvCxnSpPr/>
            <p:nvPr/>
          </p:nvCxnSpPr>
          <p:spPr>
            <a:xfrm flipH="1">
              <a:off x="1434675" y="4803876"/>
              <a:ext cx="859352" cy="622151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正方形/長方形 35"/>
            <p:cNvSpPr/>
            <p:nvPr/>
          </p:nvSpPr>
          <p:spPr>
            <a:xfrm>
              <a:off x="1117873" y="5434958"/>
              <a:ext cx="100063" cy="86761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200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37" name="正方形/長方形 36"/>
            <p:cNvSpPr/>
            <p:nvPr/>
          </p:nvSpPr>
          <p:spPr>
            <a:xfrm>
              <a:off x="1566035" y="5435363"/>
              <a:ext cx="100063" cy="86761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200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38" name="テキスト ボックス 37"/>
            <p:cNvSpPr txBox="1"/>
            <p:nvPr/>
          </p:nvSpPr>
          <p:spPr>
            <a:xfrm>
              <a:off x="1689690" y="4179117"/>
              <a:ext cx="204414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000" b="1" dirty="0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y </a:t>
              </a:r>
              <a:r>
                <a:rPr lang="ja-JP" altLang="en-US" sz="2000" dirty="0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加算する画素</a:t>
              </a:r>
              <a:r>
                <a:rPr lang="en-US" altLang="ja-JP" sz="2000" dirty="0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. </a:t>
              </a:r>
            </a:p>
          </p:txBody>
        </p:sp>
        <p:cxnSp>
          <p:nvCxnSpPr>
            <p:cNvPr id="39" name="直線矢印コネクタ 38"/>
            <p:cNvCxnSpPr/>
            <p:nvPr/>
          </p:nvCxnSpPr>
          <p:spPr>
            <a:xfrm flipH="1">
              <a:off x="1155805" y="4441876"/>
              <a:ext cx="597424" cy="983845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テキスト ボックス 39"/>
            <p:cNvSpPr txBox="1"/>
            <p:nvPr/>
          </p:nvSpPr>
          <p:spPr>
            <a:xfrm>
              <a:off x="2096133" y="6124456"/>
              <a:ext cx="196247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2000" b="1" dirty="0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y </a:t>
              </a:r>
              <a:r>
                <a:rPr lang="ja-JP" altLang="en-US" sz="2000" dirty="0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加算する画素</a:t>
              </a:r>
              <a:r>
                <a:rPr lang="en-US" altLang="ja-JP" sz="2000" dirty="0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. </a:t>
              </a:r>
            </a:p>
          </p:txBody>
        </p:sp>
        <p:cxnSp>
          <p:nvCxnSpPr>
            <p:cNvPr id="41" name="直線矢印コネクタ 40"/>
            <p:cNvCxnSpPr>
              <a:stCxn id="40" idx="1"/>
            </p:cNvCxnSpPr>
            <p:nvPr/>
          </p:nvCxnSpPr>
          <p:spPr>
            <a:xfrm flipH="1" flipV="1">
              <a:off x="1616066" y="5520905"/>
              <a:ext cx="480067" cy="803606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正方形/長方形 41"/>
            <p:cNvSpPr/>
            <p:nvPr/>
          </p:nvSpPr>
          <p:spPr>
            <a:xfrm>
              <a:off x="-465876" y="5131656"/>
              <a:ext cx="45397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i="1" dirty="0" err="1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W</a:t>
              </a:r>
              <a:r>
                <a:rPr lang="en-US" altLang="ja-JP" b="1" baseline="-25000" dirty="0" err="1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x</a:t>
              </a:r>
              <a:endParaRPr lang="ja-JP" altLang="en-US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cxnSp>
          <p:nvCxnSpPr>
            <p:cNvPr id="43" name="直線矢印コネクタ 42"/>
            <p:cNvCxnSpPr>
              <a:stCxn id="42" idx="3"/>
              <a:endCxn id="32" idx="1"/>
            </p:cNvCxnSpPr>
            <p:nvPr/>
          </p:nvCxnSpPr>
          <p:spPr>
            <a:xfrm>
              <a:off x="-11906" y="5316322"/>
              <a:ext cx="1001790" cy="15683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42027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005130" y="143998"/>
            <a:ext cx="10510111" cy="733270"/>
          </a:xfrm>
        </p:spPr>
        <p:txBody>
          <a:bodyPr/>
          <a:lstStyle/>
          <a:p>
            <a:pPr algn="ctr"/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バイラテラルフィルタ</a:t>
            </a:r>
            <a:endParaRPr kumimoji="1" lang="ja-JP" altLang="en-US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grpSp>
        <p:nvGrpSpPr>
          <p:cNvPr id="4" name="グループ化 3"/>
          <p:cNvGrpSpPr/>
          <p:nvPr/>
        </p:nvGrpSpPr>
        <p:grpSpPr>
          <a:xfrm>
            <a:off x="8174145" y="2895011"/>
            <a:ext cx="2665300" cy="2057400"/>
            <a:chOff x="4367784" y="3068493"/>
            <a:chExt cx="2665300" cy="2057400"/>
          </a:xfrm>
        </p:grpSpPr>
        <p:sp>
          <p:nvSpPr>
            <p:cNvPr id="5" name="Rectangle 16"/>
            <p:cNvSpPr>
              <a:spLocks noChangeArrowheads="1"/>
            </p:cNvSpPr>
            <p:nvPr/>
          </p:nvSpPr>
          <p:spPr bwMode="auto">
            <a:xfrm>
              <a:off x="6104624" y="3068493"/>
              <a:ext cx="92846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1pPr>
              <a:lvl2pPr marL="742950" indent="-28575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2pPr>
              <a:lvl3pPr marL="11430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3pPr>
              <a:lvl4pPr marL="16002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4pPr>
              <a:lvl5pPr marL="20574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9pPr>
            </a:lstStyle>
            <a:p>
              <a:pPr algn="ctr" eaLnBrk="1" hangingPunct="1"/>
              <a:r>
                <a:rPr lang="en-US" altLang="ja-JP" sz="2400" b="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Edge</a:t>
              </a:r>
            </a:p>
          </p:txBody>
        </p:sp>
        <p:sp>
          <p:nvSpPr>
            <p:cNvPr id="6" name="Line 17"/>
            <p:cNvSpPr>
              <a:spLocks noChangeShapeType="1"/>
            </p:cNvSpPr>
            <p:nvPr/>
          </p:nvSpPr>
          <p:spPr bwMode="auto">
            <a:xfrm flipH="1">
              <a:off x="5967985" y="3525693"/>
              <a:ext cx="533400" cy="685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7" name="Line 46"/>
            <p:cNvSpPr>
              <a:spLocks noChangeShapeType="1"/>
            </p:cNvSpPr>
            <p:nvPr/>
          </p:nvSpPr>
          <p:spPr bwMode="auto">
            <a:xfrm>
              <a:off x="6196584" y="4897293"/>
              <a:ext cx="0" cy="22860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8" name="Line 47"/>
            <p:cNvSpPr>
              <a:spLocks noChangeShapeType="1"/>
            </p:cNvSpPr>
            <p:nvPr/>
          </p:nvSpPr>
          <p:spPr bwMode="auto">
            <a:xfrm>
              <a:off x="5663184" y="4135293"/>
              <a:ext cx="0" cy="99060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9" name="Line 48"/>
            <p:cNvSpPr>
              <a:spLocks noChangeShapeType="1"/>
            </p:cNvSpPr>
            <p:nvPr/>
          </p:nvSpPr>
          <p:spPr bwMode="auto">
            <a:xfrm>
              <a:off x="5129784" y="3982893"/>
              <a:ext cx="0" cy="114300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0" name="Freeform 53"/>
            <p:cNvSpPr>
              <a:spLocks/>
            </p:cNvSpPr>
            <p:nvPr/>
          </p:nvSpPr>
          <p:spPr bwMode="auto">
            <a:xfrm>
              <a:off x="5615559" y="4059093"/>
              <a:ext cx="504825" cy="838200"/>
            </a:xfrm>
            <a:custGeom>
              <a:avLst/>
              <a:gdLst>
                <a:gd name="T0" fmla="*/ 0 w 1214"/>
                <a:gd name="T1" fmla="*/ 4 h 603"/>
                <a:gd name="T2" fmla="*/ 0 w 1214"/>
                <a:gd name="T3" fmla="*/ 0 h 603"/>
                <a:gd name="T4" fmla="*/ 0 w 1214"/>
                <a:gd name="T5" fmla="*/ 4 h 603"/>
                <a:gd name="T6" fmla="*/ 0 w 1214"/>
                <a:gd name="T7" fmla="*/ 4 h 603"/>
                <a:gd name="T8" fmla="*/ 0 w 1214"/>
                <a:gd name="T9" fmla="*/ 10 h 603"/>
                <a:gd name="T10" fmla="*/ 0 w 1214"/>
                <a:gd name="T11" fmla="*/ 10 h 603"/>
                <a:gd name="T12" fmla="*/ 0 w 1214"/>
                <a:gd name="T13" fmla="*/ 10 h 60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214" h="603">
                  <a:moveTo>
                    <a:pt x="0" y="13"/>
                  </a:moveTo>
                  <a:cubicBezTo>
                    <a:pt x="75" y="5"/>
                    <a:pt x="119" y="0"/>
                    <a:pt x="199" y="0"/>
                  </a:cubicBezTo>
                  <a:lnTo>
                    <a:pt x="398" y="27"/>
                  </a:lnTo>
                  <a:lnTo>
                    <a:pt x="638" y="27"/>
                  </a:lnTo>
                  <a:lnTo>
                    <a:pt x="638" y="603"/>
                  </a:lnTo>
                  <a:lnTo>
                    <a:pt x="1214" y="603"/>
                  </a:lnTo>
                  <a:lnTo>
                    <a:pt x="782" y="603"/>
                  </a:lnTo>
                </a:path>
              </a:pathLst>
            </a:custGeom>
            <a:noFill/>
            <a:ln w="19050" cap="flat" cmpd="sng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graphicFrame>
          <p:nvGraphicFramePr>
            <p:cNvPr id="11" name="Object 54"/>
            <p:cNvGraphicFramePr>
              <a:graphicFrameLocks noChangeAspect="1"/>
            </p:cNvGraphicFramePr>
            <p:nvPr/>
          </p:nvGraphicFramePr>
          <p:xfrm>
            <a:off x="5434584" y="3678093"/>
            <a:ext cx="398463" cy="2667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26" name="数式" r:id="rId3" imgW="304536" imgH="203024" progId="Equation.3">
                    <p:embed/>
                  </p:oleObj>
                </mc:Choice>
                <mc:Fallback>
                  <p:oleObj name="数式" r:id="rId3" imgW="304536" imgH="203024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434584" y="3678093"/>
                          <a:ext cx="398463" cy="2667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2" name="Object 55"/>
            <p:cNvGraphicFramePr>
              <a:graphicFrameLocks noChangeAspect="1"/>
            </p:cNvGraphicFramePr>
            <p:nvPr/>
          </p:nvGraphicFramePr>
          <p:xfrm>
            <a:off x="6044184" y="4363893"/>
            <a:ext cx="496888" cy="2841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27" name="数式" r:id="rId5" imgW="380835" imgH="215806" progId="Equation.3">
                    <p:embed/>
                  </p:oleObj>
                </mc:Choice>
                <mc:Fallback>
                  <p:oleObj name="数式" r:id="rId5" imgW="380835" imgH="215806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044184" y="4363893"/>
                          <a:ext cx="496888" cy="28416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" name="Object 56"/>
            <p:cNvGraphicFramePr>
              <a:graphicFrameLocks noChangeAspect="1"/>
            </p:cNvGraphicFramePr>
            <p:nvPr/>
          </p:nvGraphicFramePr>
          <p:xfrm>
            <a:off x="4824984" y="3525693"/>
            <a:ext cx="481013" cy="2841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28" name="数式" r:id="rId7" imgW="368140" imgH="215806" progId="Equation.3">
                    <p:embed/>
                  </p:oleObj>
                </mc:Choice>
                <mc:Fallback>
                  <p:oleObj name="数式" r:id="rId7" imgW="368140" imgH="215806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24984" y="3525693"/>
                          <a:ext cx="481013" cy="28416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4" name="Line 57"/>
            <p:cNvSpPr>
              <a:spLocks noChangeShapeType="1"/>
            </p:cNvSpPr>
            <p:nvPr/>
          </p:nvSpPr>
          <p:spPr bwMode="auto">
            <a:xfrm flipV="1">
              <a:off x="4367784" y="3601893"/>
              <a:ext cx="0" cy="15240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5" name="Line 59"/>
            <p:cNvSpPr>
              <a:spLocks noChangeShapeType="1"/>
            </p:cNvSpPr>
            <p:nvPr/>
          </p:nvSpPr>
          <p:spPr bwMode="auto">
            <a:xfrm>
              <a:off x="4367784" y="5125893"/>
              <a:ext cx="2362200" cy="0"/>
            </a:xfrm>
            <a:prstGeom prst="line">
              <a:avLst/>
            </a:prstGeom>
            <a:noFill/>
            <a:ln w="38100">
              <a:solidFill>
                <a:srgbClr val="00FF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cxnSp>
          <p:nvCxnSpPr>
            <p:cNvPr id="16" name="AutoShape 61"/>
            <p:cNvCxnSpPr>
              <a:cxnSpLocks noChangeShapeType="1"/>
              <a:stCxn id="10" idx="5"/>
            </p:cNvCxnSpPr>
            <p:nvPr/>
          </p:nvCxnSpPr>
          <p:spPr bwMode="auto">
            <a:xfrm flipV="1">
              <a:off x="6129909" y="4878243"/>
              <a:ext cx="57150" cy="1905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7" name="Freeform 62"/>
            <p:cNvSpPr>
              <a:spLocks/>
            </p:cNvSpPr>
            <p:nvPr/>
          </p:nvSpPr>
          <p:spPr bwMode="auto">
            <a:xfrm>
              <a:off x="4367784" y="3881293"/>
              <a:ext cx="1295400" cy="355600"/>
            </a:xfrm>
            <a:custGeom>
              <a:avLst/>
              <a:gdLst>
                <a:gd name="T0" fmla="*/ 0 w 816"/>
                <a:gd name="T1" fmla="*/ 112 h 224"/>
                <a:gd name="T2" fmla="*/ 192 w 816"/>
                <a:gd name="T3" fmla="*/ 208 h 224"/>
                <a:gd name="T4" fmla="*/ 480 w 816"/>
                <a:gd name="T5" fmla="*/ 16 h 224"/>
                <a:gd name="T6" fmla="*/ 816 w 816"/>
                <a:gd name="T7" fmla="*/ 112 h 22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816" h="224">
                  <a:moveTo>
                    <a:pt x="0" y="112"/>
                  </a:moveTo>
                  <a:cubicBezTo>
                    <a:pt x="56" y="168"/>
                    <a:pt x="112" y="224"/>
                    <a:pt x="192" y="208"/>
                  </a:cubicBezTo>
                  <a:cubicBezTo>
                    <a:pt x="272" y="192"/>
                    <a:pt x="376" y="32"/>
                    <a:pt x="480" y="16"/>
                  </a:cubicBezTo>
                  <a:cubicBezTo>
                    <a:pt x="584" y="0"/>
                    <a:pt x="700" y="56"/>
                    <a:pt x="816" y="112"/>
                  </a:cubicBezTo>
                </a:path>
              </a:pathLst>
            </a:custGeom>
            <a:noFill/>
            <a:ln w="19050" cap="flat" cmpd="sng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8" name="Freeform 63"/>
            <p:cNvSpPr>
              <a:spLocks/>
            </p:cNvSpPr>
            <p:nvPr/>
          </p:nvSpPr>
          <p:spPr bwMode="auto">
            <a:xfrm>
              <a:off x="6196584" y="4821093"/>
              <a:ext cx="533400" cy="88900"/>
            </a:xfrm>
            <a:custGeom>
              <a:avLst/>
              <a:gdLst>
                <a:gd name="T0" fmla="*/ 0 w 336"/>
                <a:gd name="T1" fmla="*/ 48 h 56"/>
                <a:gd name="T2" fmla="*/ 144 w 336"/>
                <a:gd name="T3" fmla="*/ 0 h 56"/>
                <a:gd name="T4" fmla="*/ 288 w 336"/>
                <a:gd name="T5" fmla="*/ 48 h 56"/>
                <a:gd name="T6" fmla="*/ 336 w 336"/>
                <a:gd name="T7" fmla="*/ 48 h 56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36" h="56">
                  <a:moveTo>
                    <a:pt x="0" y="48"/>
                  </a:moveTo>
                  <a:cubicBezTo>
                    <a:pt x="48" y="24"/>
                    <a:pt x="96" y="0"/>
                    <a:pt x="144" y="0"/>
                  </a:cubicBezTo>
                  <a:cubicBezTo>
                    <a:pt x="192" y="0"/>
                    <a:pt x="256" y="40"/>
                    <a:pt x="288" y="48"/>
                  </a:cubicBezTo>
                  <a:cubicBezTo>
                    <a:pt x="320" y="56"/>
                    <a:pt x="328" y="52"/>
                    <a:pt x="336" y="48"/>
                  </a:cubicBezTo>
                </a:path>
              </a:pathLst>
            </a:custGeom>
            <a:noFill/>
            <a:ln w="19050" cap="flat" cmpd="sng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9" name="Line 64"/>
            <p:cNvSpPr>
              <a:spLocks noChangeShapeType="1"/>
            </p:cNvSpPr>
            <p:nvPr/>
          </p:nvSpPr>
          <p:spPr bwMode="auto">
            <a:xfrm flipH="1">
              <a:off x="4367784" y="3906693"/>
              <a:ext cx="7620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lg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0" name="Line 65"/>
            <p:cNvSpPr>
              <a:spLocks noChangeShapeType="1"/>
            </p:cNvSpPr>
            <p:nvPr/>
          </p:nvSpPr>
          <p:spPr bwMode="auto">
            <a:xfrm flipH="1">
              <a:off x="4367784" y="4059093"/>
              <a:ext cx="12954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lg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1" name="Line 66"/>
            <p:cNvSpPr>
              <a:spLocks noChangeShapeType="1"/>
            </p:cNvSpPr>
            <p:nvPr/>
          </p:nvSpPr>
          <p:spPr bwMode="auto">
            <a:xfrm flipH="1">
              <a:off x="4367784" y="4897293"/>
              <a:ext cx="1752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lg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2" name="AutoShape 67"/>
            <p:cNvSpPr>
              <a:spLocks noChangeArrowheads="1"/>
            </p:cNvSpPr>
            <p:nvPr/>
          </p:nvSpPr>
          <p:spPr bwMode="auto">
            <a:xfrm>
              <a:off x="5586984" y="3982893"/>
              <a:ext cx="152400" cy="152400"/>
            </a:xfrm>
            <a:prstGeom prst="flowChartConnector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1pPr>
              <a:lvl2pPr marL="742950" indent="-28575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2pPr>
              <a:lvl3pPr marL="11430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3pPr>
              <a:lvl4pPr marL="16002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4pPr>
              <a:lvl5pPr marL="20574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9pPr>
            </a:lstStyle>
            <a:p>
              <a:pPr algn="ctr" eaLnBrk="1" hangingPunct="1"/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3" name="AutoShape 68"/>
            <p:cNvSpPr>
              <a:spLocks noChangeArrowheads="1"/>
            </p:cNvSpPr>
            <p:nvPr/>
          </p:nvSpPr>
          <p:spPr bwMode="auto">
            <a:xfrm>
              <a:off x="5053584" y="3830493"/>
              <a:ext cx="152400" cy="152400"/>
            </a:xfrm>
            <a:prstGeom prst="flowChartConnector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1pPr>
              <a:lvl2pPr marL="742950" indent="-28575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2pPr>
              <a:lvl3pPr marL="11430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3pPr>
              <a:lvl4pPr marL="16002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4pPr>
              <a:lvl5pPr marL="20574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9pPr>
            </a:lstStyle>
            <a:p>
              <a:pPr algn="ctr" eaLnBrk="1" hangingPunct="1"/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4" name="AutoShape 69"/>
            <p:cNvSpPr>
              <a:spLocks noChangeArrowheads="1"/>
            </p:cNvSpPr>
            <p:nvPr/>
          </p:nvSpPr>
          <p:spPr bwMode="auto">
            <a:xfrm>
              <a:off x="6120384" y="4821093"/>
              <a:ext cx="152400" cy="152400"/>
            </a:xfrm>
            <a:prstGeom prst="flowChartConnector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1pPr>
              <a:lvl2pPr marL="742950" indent="-28575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2pPr>
              <a:lvl3pPr marL="11430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3pPr>
              <a:lvl4pPr marL="16002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4pPr>
              <a:lvl5pPr marL="20574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9pPr>
            </a:lstStyle>
            <a:p>
              <a:pPr algn="ctr" eaLnBrk="1" hangingPunct="1"/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</p:grpSp>
      <p:grpSp>
        <p:nvGrpSpPr>
          <p:cNvPr id="38" name="グループ化 37"/>
          <p:cNvGrpSpPr/>
          <p:nvPr/>
        </p:nvGrpSpPr>
        <p:grpSpPr>
          <a:xfrm>
            <a:off x="5219700" y="2556099"/>
            <a:ext cx="2954447" cy="3565800"/>
            <a:chOff x="1097295" y="2202643"/>
            <a:chExt cx="2954447" cy="3565800"/>
          </a:xfrm>
        </p:grpSpPr>
        <p:pic>
          <p:nvPicPr>
            <p:cNvPr id="39" name="Picture 2" descr="C:\Users\takashi\Desktop\a.bmp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>
              <a:off x="1109719" y="2634831"/>
              <a:ext cx="2439169" cy="15747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0" name="Line 13"/>
            <p:cNvSpPr>
              <a:spLocks noChangeShapeType="1"/>
            </p:cNvSpPr>
            <p:nvPr/>
          </p:nvSpPr>
          <p:spPr bwMode="auto">
            <a:xfrm flipH="1">
              <a:off x="2756342" y="4370355"/>
              <a:ext cx="1295400" cy="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prstDash val="dash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1" name="Line 14"/>
            <p:cNvSpPr>
              <a:spLocks noChangeShapeType="1"/>
            </p:cNvSpPr>
            <p:nvPr/>
          </p:nvSpPr>
          <p:spPr bwMode="auto">
            <a:xfrm flipH="1">
              <a:off x="1918142" y="3379755"/>
              <a:ext cx="2133600" cy="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prstDash val="dash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2" name="AutoShape 70"/>
            <p:cNvSpPr>
              <a:spLocks/>
            </p:cNvSpPr>
            <p:nvPr/>
          </p:nvSpPr>
          <p:spPr bwMode="auto">
            <a:xfrm>
              <a:off x="3823141" y="3379755"/>
              <a:ext cx="152400" cy="152400"/>
            </a:xfrm>
            <a:prstGeom prst="leftBrace">
              <a:avLst>
                <a:gd name="adj1" fmla="val 8333"/>
                <a:gd name="adj2" fmla="val 50000"/>
              </a:avLst>
            </a:prstGeom>
            <a:noFill/>
            <a:ln w="9525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1pPr>
              <a:lvl2pPr marL="742950" indent="-28575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2pPr>
              <a:lvl3pPr marL="11430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3pPr>
              <a:lvl4pPr marL="16002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4pPr>
              <a:lvl5pPr marL="20574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9pPr>
            </a:lstStyle>
            <a:p>
              <a:pPr algn="ctr" eaLnBrk="1" hangingPunct="1"/>
              <a:endParaRPr lang="ja-JP" altLang="en-US">
                <a:solidFill>
                  <a:srgbClr val="0000FF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3" name="AutoShape 71"/>
            <p:cNvSpPr>
              <a:spLocks/>
            </p:cNvSpPr>
            <p:nvPr/>
          </p:nvSpPr>
          <p:spPr bwMode="auto">
            <a:xfrm>
              <a:off x="3823141" y="3532155"/>
              <a:ext cx="152400" cy="838200"/>
            </a:xfrm>
            <a:prstGeom prst="leftBrace">
              <a:avLst>
                <a:gd name="adj1" fmla="val 45833"/>
                <a:gd name="adj2" fmla="val 46593"/>
              </a:avLst>
            </a:prstGeom>
            <a:noFill/>
            <a:ln w="9525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1pPr>
              <a:lvl2pPr marL="742950" indent="-28575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2pPr>
              <a:lvl3pPr marL="11430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3pPr>
              <a:lvl4pPr marL="16002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4pPr>
              <a:lvl5pPr marL="20574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9pPr>
            </a:lstStyle>
            <a:p>
              <a:pPr algn="ctr" eaLnBrk="1" hangingPunct="1"/>
              <a:endParaRPr lang="ja-JP" altLang="en-US">
                <a:solidFill>
                  <a:srgbClr val="0000FF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4" name="Rectangle 18"/>
            <p:cNvSpPr>
              <a:spLocks noChangeArrowheads="1"/>
            </p:cNvSpPr>
            <p:nvPr/>
          </p:nvSpPr>
          <p:spPr bwMode="auto">
            <a:xfrm>
              <a:off x="1097295" y="4647404"/>
              <a:ext cx="2446006" cy="11210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marL="342900" indent="-3429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1pPr>
              <a:lvl2pPr marL="742950" indent="-28575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2pPr>
              <a:lvl3pPr marL="11430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3pPr>
              <a:lvl4pPr marL="16002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4pPr>
              <a:lvl5pPr marL="20574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9pPr>
            </a:lstStyle>
            <a:p>
              <a:pPr marL="0" indent="0" eaLnBrk="1" hangingPunct="1">
                <a:spcBef>
                  <a:spcPct val="20000"/>
                </a:spcBef>
                <a:buClr>
                  <a:schemeClr val="tx1"/>
                </a:buClr>
                <a:buSzPct val="75000"/>
              </a:pPr>
              <a:r>
                <a:rPr lang="en-US" altLang="ja-JP" sz="2000" b="0" dirty="0">
                  <a:solidFill>
                    <a:srgbClr val="0000FF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Intensity Kernel</a:t>
              </a:r>
              <a:r>
                <a:rPr lang="ja-JP" altLang="en-US" sz="2000" b="0" dirty="0">
                  <a:solidFill>
                    <a:srgbClr val="0000FF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 </a:t>
              </a:r>
              <a:r>
                <a:rPr lang="en-US" altLang="ja-JP" sz="2000" b="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 </a:t>
              </a:r>
            </a:p>
            <a:p>
              <a:pPr marL="0" indent="0" eaLnBrk="1" hangingPunct="1">
                <a:spcBef>
                  <a:spcPct val="20000"/>
                </a:spcBef>
                <a:buClr>
                  <a:schemeClr val="tx1"/>
                </a:buClr>
                <a:buSzPct val="75000"/>
              </a:pPr>
              <a:r>
                <a:rPr lang="ja-JP" altLang="en-US" sz="2000" b="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エッジを跨いだ</a:t>
              </a:r>
              <a:r>
                <a:rPr lang="en-US" altLang="ja-JP" sz="2000" b="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    </a:t>
              </a:r>
              <a:r>
                <a:rPr lang="ja-JP" altLang="en-US" sz="2000" b="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平滑化を抑制する</a:t>
              </a:r>
              <a:endParaRPr lang="en-US" altLang="ja-JP" sz="2000" b="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正方形/長方形 44"/>
                <p:cNvSpPr/>
                <p:nvPr/>
              </p:nvSpPr>
              <p:spPr>
                <a:xfrm>
                  <a:off x="2829239" y="3352380"/>
                  <a:ext cx="1124089" cy="27699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1200" b="1" i="1">
                            <a:latin typeface="Cambria Math"/>
                          </a:rPr>
                          <m:t>|</m:t>
                        </m:r>
                        <m:r>
                          <a:rPr lang="en-US" altLang="ja-JP" sz="1200" i="1">
                            <a:latin typeface="Cambria Math"/>
                          </a:rPr>
                          <m:t>𝐼</m:t>
                        </m:r>
                        <m:d>
                          <m:dPr>
                            <m:ctrlPr>
                              <a:rPr lang="en-US" altLang="ja-JP" sz="1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sz="1200" b="1">
                                <a:latin typeface="Cambria Math"/>
                              </a:rPr>
                              <m:t>𝐱</m:t>
                            </m:r>
                          </m:e>
                        </m:d>
                        <m:r>
                          <a:rPr lang="en-US" altLang="ja-JP" sz="1200" i="1">
                            <a:latin typeface="Cambria Math"/>
                          </a:rPr>
                          <m:t>−</m:t>
                        </m:r>
                        <m:r>
                          <a:rPr lang="en-US" altLang="ja-JP" sz="1200" i="1">
                            <a:latin typeface="Cambria Math"/>
                          </a:rPr>
                          <m:t>𝐼</m:t>
                        </m:r>
                        <m:r>
                          <a:rPr lang="en-US" altLang="ja-JP" sz="1200" i="1">
                            <a:latin typeface="Cambria Math"/>
                          </a:rPr>
                          <m:t>(</m:t>
                        </m:r>
                        <m:sSub>
                          <m:sSubPr>
                            <m:ctrlPr>
                              <a:rPr lang="en-US" altLang="ja-JP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1200" b="1">
                                <a:latin typeface="Cambria Math"/>
                              </a:rPr>
                              <m:t>𝐲</m:t>
                            </m:r>
                          </m:e>
                          <m:sub>
                            <m:r>
                              <a:rPr lang="en-US" altLang="ja-JP" sz="1200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altLang="ja-JP" sz="1200" i="1">
                            <a:latin typeface="Cambria Math"/>
                          </a:rPr>
                          <m:t>)</m:t>
                        </m:r>
                        <m:r>
                          <a:rPr lang="en-US" altLang="ja-JP" sz="1200" b="1" i="1">
                            <a:latin typeface="Cambria Math"/>
                          </a:rPr>
                          <m:t>|</m:t>
                        </m:r>
                      </m:oMath>
                    </m:oMathPara>
                  </a14:m>
                  <a:endParaRPr lang="ja-JP" altLang="en-US" sz="12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98" name="正方形/長方形 9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29239" y="3352380"/>
                  <a:ext cx="1124089" cy="276999"/>
                </a:xfrm>
                <a:prstGeom prst="rect">
                  <a:avLst/>
                </a:prstGeom>
                <a:blipFill rotWithShape="0">
                  <a:blip r:embed="rId17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正方形/長方形 45"/>
                <p:cNvSpPr/>
                <p:nvPr/>
              </p:nvSpPr>
              <p:spPr>
                <a:xfrm>
                  <a:off x="2816539" y="3784035"/>
                  <a:ext cx="1127680" cy="27699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1200" b="1" i="1">
                            <a:latin typeface="Cambria Math"/>
                          </a:rPr>
                          <m:t>|</m:t>
                        </m:r>
                        <m:r>
                          <a:rPr lang="en-US" altLang="ja-JP" sz="1200" i="1">
                            <a:latin typeface="Cambria Math"/>
                          </a:rPr>
                          <m:t>𝐼</m:t>
                        </m:r>
                        <m:d>
                          <m:dPr>
                            <m:ctrlPr>
                              <a:rPr lang="en-US" altLang="ja-JP" sz="1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sz="1200" b="1">
                                <a:latin typeface="Cambria Math"/>
                              </a:rPr>
                              <m:t>𝐱</m:t>
                            </m:r>
                          </m:e>
                        </m:d>
                        <m:r>
                          <a:rPr lang="en-US" altLang="ja-JP" sz="1200" i="1">
                            <a:latin typeface="Cambria Math"/>
                          </a:rPr>
                          <m:t>−</m:t>
                        </m:r>
                        <m:r>
                          <a:rPr lang="en-US" altLang="ja-JP" sz="1200" i="1">
                            <a:latin typeface="Cambria Math"/>
                          </a:rPr>
                          <m:t>𝐼</m:t>
                        </m:r>
                        <m:r>
                          <a:rPr lang="en-US" altLang="ja-JP" sz="1200" i="1">
                            <a:latin typeface="Cambria Math"/>
                          </a:rPr>
                          <m:t>(</m:t>
                        </m:r>
                        <m:sSub>
                          <m:sSubPr>
                            <m:ctrlPr>
                              <a:rPr lang="en-US" altLang="ja-JP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1200" b="1">
                                <a:latin typeface="Cambria Math"/>
                              </a:rPr>
                              <m:t>𝐲</m:t>
                            </m:r>
                          </m:e>
                          <m:sub>
                            <m:r>
                              <a:rPr lang="en-US" altLang="ja-JP" sz="1200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  <m:r>
                          <a:rPr lang="en-US" altLang="ja-JP" sz="1200" i="1">
                            <a:latin typeface="Cambria Math"/>
                          </a:rPr>
                          <m:t>)</m:t>
                        </m:r>
                        <m:r>
                          <a:rPr lang="en-US" altLang="ja-JP" sz="1200" b="1" i="1">
                            <a:latin typeface="Cambria Math"/>
                          </a:rPr>
                          <m:t>|</m:t>
                        </m:r>
                      </m:oMath>
                    </m:oMathPara>
                  </a14:m>
                  <a:endParaRPr lang="ja-JP" altLang="en-US" sz="12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100" name="正方形/長方形 9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16539" y="3784035"/>
                  <a:ext cx="1127680" cy="276999"/>
                </a:xfrm>
                <a:prstGeom prst="rect">
                  <a:avLst/>
                </a:prstGeom>
                <a:blipFill rotWithShape="0">
                  <a:blip r:embed="rId18"/>
                  <a:stretch>
                    <a:fillRect b="-4348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7" name="グループ化 46"/>
          <p:cNvGrpSpPr/>
          <p:nvPr/>
        </p:nvGrpSpPr>
        <p:grpSpPr>
          <a:xfrm>
            <a:off x="390598" y="1223740"/>
            <a:ext cx="11606535" cy="944118"/>
            <a:chOff x="3293455" y="827981"/>
            <a:chExt cx="11606535" cy="94411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正方形/長方形 47"/>
                <p:cNvSpPr/>
                <p:nvPr/>
              </p:nvSpPr>
              <p:spPr>
                <a:xfrm>
                  <a:off x="5622047" y="836434"/>
                  <a:ext cx="1444626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2400" b="1">
                            <a:latin typeface="Cambria Math"/>
                          </a:rPr>
                          <m:t>𝐱</m:t>
                        </m:r>
                        <m:r>
                          <a:rPr lang="en-US" altLang="ja-JP" sz="2400" b="1">
                            <a:latin typeface="Cambria Math"/>
                          </a:rPr>
                          <m:t>=(</m:t>
                        </m:r>
                        <m:r>
                          <a:rPr lang="en-US" altLang="ja-JP" sz="2400" i="1">
                            <a:latin typeface="Cambria Math"/>
                          </a:rPr>
                          <m:t>𝑖</m:t>
                        </m:r>
                        <m:r>
                          <a:rPr lang="en-US" altLang="ja-JP" sz="2400" i="1">
                            <a:latin typeface="Cambria Math"/>
                          </a:rPr>
                          <m:t>,</m:t>
                        </m:r>
                        <m:r>
                          <a:rPr lang="en-US" altLang="ja-JP" sz="2400" i="1">
                            <a:latin typeface="Cambria Math"/>
                          </a:rPr>
                          <m:t>𝑗</m:t>
                        </m:r>
                        <m:r>
                          <a:rPr lang="en-US" altLang="ja-JP" sz="2400" b="1">
                            <a:latin typeface="Cambria Math"/>
                          </a:rPr>
                          <m:t>)</m:t>
                        </m:r>
                      </m:oMath>
                    </m:oMathPara>
                  </a14:m>
                  <a:endParaRPr lang="ja-JP" altLang="en-US" sz="24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48" name="正方形/長方形 4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22047" y="836434"/>
                  <a:ext cx="1444626" cy="461665"/>
                </a:xfrm>
                <a:prstGeom prst="rect">
                  <a:avLst/>
                </a:prstGeom>
                <a:blipFill rotWithShape="0">
                  <a:blip r:embed="rId19"/>
                  <a:stretch>
                    <a:fillRect b="-13158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正方形/長方形 48"/>
                <p:cNvSpPr/>
                <p:nvPr/>
              </p:nvSpPr>
              <p:spPr>
                <a:xfrm>
                  <a:off x="5622047" y="1310434"/>
                  <a:ext cx="2626488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2400" b="1">
                            <a:latin typeface="Cambria Math"/>
                          </a:rPr>
                          <m:t>𝐲</m:t>
                        </m:r>
                        <m:r>
                          <a:rPr lang="en-US" altLang="ja-JP" sz="2400" b="1">
                            <a:latin typeface="Cambria Math"/>
                          </a:rPr>
                          <m:t>=(</m:t>
                        </m:r>
                        <m:r>
                          <a:rPr lang="en-US" altLang="ja-JP" sz="2400" i="1">
                            <a:latin typeface="Cambria Math"/>
                          </a:rPr>
                          <m:t>𝑖</m:t>
                        </m:r>
                        <m:r>
                          <a:rPr lang="en-US" altLang="ja-JP" sz="2400" i="1">
                            <a:latin typeface="Cambria Math"/>
                          </a:rPr>
                          <m:t>+</m:t>
                        </m:r>
                        <m:r>
                          <a:rPr lang="en-US" altLang="ja-JP" sz="2400" i="1">
                            <a:latin typeface="Cambria Math"/>
                          </a:rPr>
                          <m:t>𝑚</m:t>
                        </m:r>
                        <m:r>
                          <a:rPr lang="en-US" altLang="ja-JP" sz="2400" i="1">
                            <a:latin typeface="Cambria Math"/>
                          </a:rPr>
                          <m:t>,</m:t>
                        </m:r>
                        <m:r>
                          <a:rPr lang="en-US" altLang="ja-JP" sz="2400" i="1">
                            <a:latin typeface="Cambria Math"/>
                          </a:rPr>
                          <m:t>𝑗</m:t>
                        </m:r>
                        <m:r>
                          <a:rPr lang="en-US" altLang="ja-JP" sz="2400" i="1">
                            <a:latin typeface="Cambria Math"/>
                          </a:rPr>
                          <m:t>+</m:t>
                        </m:r>
                        <m:r>
                          <a:rPr lang="en-US" altLang="ja-JP" sz="2400" i="1">
                            <a:latin typeface="Cambria Math"/>
                          </a:rPr>
                          <m:t>𝑛</m:t>
                        </m:r>
                        <m:r>
                          <a:rPr lang="en-US" altLang="ja-JP" sz="2400" b="1">
                            <a:latin typeface="Cambria Math"/>
                          </a:rPr>
                          <m:t>)</m:t>
                        </m:r>
                      </m:oMath>
                    </m:oMathPara>
                  </a14:m>
                  <a:endParaRPr lang="ja-JP" altLang="en-US" sz="24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49" name="正方形/長方形 4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22047" y="1310434"/>
                  <a:ext cx="2626488" cy="461665"/>
                </a:xfrm>
                <a:prstGeom prst="rect">
                  <a:avLst/>
                </a:prstGeom>
                <a:blipFill rotWithShape="0">
                  <a:blip r:embed="rId20"/>
                  <a:stretch>
                    <a:fillRect b="-13158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0" name="テキスト ボックス 49"/>
            <p:cNvSpPr txBox="1"/>
            <p:nvPr/>
          </p:nvSpPr>
          <p:spPr>
            <a:xfrm>
              <a:off x="3293455" y="1306207"/>
              <a:ext cx="233910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240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窓内の画素位置</a:t>
              </a:r>
              <a:endParaRPr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51" name="テキスト ボックス 50"/>
            <p:cNvSpPr txBox="1"/>
            <p:nvPr/>
          </p:nvSpPr>
          <p:spPr>
            <a:xfrm>
              <a:off x="3601232" y="827981"/>
              <a:ext cx="20313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240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注目画素位置</a:t>
              </a:r>
              <a:endParaRPr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正方形/長方形 51"/>
                <p:cNvSpPr/>
                <p:nvPr/>
              </p:nvSpPr>
              <p:spPr>
                <a:xfrm>
                  <a:off x="8530105" y="946233"/>
                  <a:ext cx="6369885" cy="523220"/>
                </a:xfrm>
                <a:prstGeom prst="rect">
                  <a:avLst/>
                </a:prstGeom>
                <a:gradFill>
                  <a:gsLst>
                    <a:gs pos="100000">
                      <a:schemeClr val="accent1">
                        <a:tint val="66000"/>
                        <a:satMod val="160000"/>
                      </a:schemeClr>
                    </a:gs>
                    <a:gs pos="80000">
                      <a:schemeClr val="bg1"/>
                    </a:gs>
                  </a:gsLst>
                  <a:lin ang="5400000" scaled="0"/>
                </a:gradFill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2800" i="1">
                            <a:latin typeface="Cambria Math"/>
                          </a:rPr>
                          <m:t>h</m:t>
                        </m:r>
                        <m:d>
                          <m:dPr>
                            <m:ctrlPr>
                              <a:rPr lang="en-US" altLang="ja-JP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sz="2800" b="1">
                                <a:latin typeface="Cambria Math"/>
                              </a:rPr>
                              <m:t>𝐱</m:t>
                            </m:r>
                            <m:r>
                              <a:rPr lang="en-US" altLang="ja-JP" sz="2800" i="1">
                                <a:latin typeface="Cambria Math"/>
                              </a:rPr>
                              <m:t>,</m:t>
                            </m:r>
                            <m:r>
                              <a:rPr lang="en-US" altLang="ja-JP" sz="2800" b="1">
                                <a:latin typeface="Cambria Math"/>
                              </a:rPr>
                              <m:t>𝐲</m:t>
                            </m:r>
                          </m:e>
                        </m:d>
                        <m:r>
                          <a:rPr lang="en-US" altLang="ja-JP" sz="2800" i="1">
                            <a:latin typeface="Cambria Math"/>
                          </a:rPr>
                          <m:t>=</m:t>
                        </m:r>
                        <m:sSub>
                          <m:sSubPr>
                            <m:ctrlPr>
                              <a:rPr lang="en-US" altLang="ja-JP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800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𝐺</m:t>
                            </m:r>
                          </m:e>
                          <m:sub>
                            <m:r>
                              <a:rPr lang="en-US" altLang="ja-JP" sz="2800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𝑠</m:t>
                            </m:r>
                          </m:sub>
                        </m:sSub>
                        <m:d>
                          <m:dPr>
                            <m:ctrlPr>
                              <a:rPr lang="en-US" altLang="ja-JP" sz="28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sz="2800" b="1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|</m:t>
                            </m:r>
                            <m:r>
                              <a:rPr lang="en-US" altLang="ja-JP" sz="2800" b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𝐱</m:t>
                            </m:r>
                            <m:r>
                              <a:rPr lang="en-US" altLang="ja-JP" sz="2800" b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−</m:t>
                            </m:r>
                            <m:r>
                              <a:rPr lang="en-US" altLang="ja-JP" sz="2800" b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𝐲</m:t>
                            </m:r>
                            <m:r>
                              <a:rPr lang="en-US" altLang="ja-JP" sz="2800" b="1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|</m:t>
                            </m:r>
                          </m:e>
                        </m:d>
                        <m:r>
                          <a:rPr lang="en-US" altLang="ja-JP" sz="2800" b="1" i="1">
                            <a:latin typeface="Cambria Math"/>
                            <a:ea typeface="Cambria Math"/>
                          </a:rPr>
                          <m:t>∙</m:t>
                        </m:r>
                        <m:sSub>
                          <m:sSubPr>
                            <m:ctrlPr>
                              <a:rPr lang="en-US" altLang="ja-JP" sz="28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800" i="1">
                                <a:solidFill>
                                  <a:srgbClr val="0000FF"/>
                                </a:solidFill>
                                <a:latin typeface="Cambria Math"/>
                              </a:rPr>
                              <m:t>𝐺</m:t>
                            </m:r>
                          </m:e>
                          <m:sub>
                            <m:r>
                              <a:rPr lang="en-US" altLang="ja-JP" sz="2800" i="1">
                                <a:solidFill>
                                  <a:srgbClr val="0000FF"/>
                                </a:solidFill>
                                <a:latin typeface="Cambria Math"/>
                              </a:rPr>
                              <m:t>h</m:t>
                            </m:r>
                          </m:sub>
                        </m:sSub>
                        <m:d>
                          <m:dPr>
                            <m:ctrlPr>
                              <a:rPr lang="en-US" altLang="ja-JP" sz="2800" b="1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sz="2800" b="1" i="1">
                                <a:solidFill>
                                  <a:srgbClr val="0000FF"/>
                                </a:solidFill>
                                <a:latin typeface="Cambria Math"/>
                              </a:rPr>
                              <m:t>|</m:t>
                            </m:r>
                            <m:r>
                              <a:rPr lang="en-US" altLang="ja-JP" sz="2800" i="1">
                                <a:solidFill>
                                  <a:srgbClr val="0000FF"/>
                                </a:solidFill>
                                <a:latin typeface="Cambria Math"/>
                              </a:rPr>
                              <m:t>𝐼</m:t>
                            </m:r>
                            <m:d>
                              <m:dPr>
                                <m:ctrlPr>
                                  <a:rPr lang="en-US" altLang="ja-JP" sz="28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ja-JP" altLang="en-US" sz="2800" b="1">
                                    <a:solidFill>
                                      <a:srgbClr val="0000FF"/>
                                    </a:solidFill>
                                    <a:latin typeface="Cambria Math"/>
                                  </a:rPr>
                                  <m:t>𝐱</m:t>
                                </m:r>
                              </m:e>
                            </m:d>
                            <m:r>
                              <a:rPr lang="en-US" altLang="ja-JP" sz="2800" i="1">
                                <a:solidFill>
                                  <a:srgbClr val="0000FF"/>
                                </a:solidFill>
                                <a:latin typeface="Cambria Math"/>
                              </a:rPr>
                              <m:t>−</m:t>
                            </m:r>
                            <m:r>
                              <a:rPr lang="en-US" altLang="ja-JP" sz="2800" i="1">
                                <a:solidFill>
                                  <a:srgbClr val="0000FF"/>
                                </a:solidFill>
                                <a:latin typeface="Cambria Math"/>
                              </a:rPr>
                              <m:t>𝐼</m:t>
                            </m:r>
                            <m:r>
                              <a:rPr lang="en-US" altLang="ja-JP" sz="2800" i="1">
                                <a:solidFill>
                                  <a:srgbClr val="0000FF"/>
                                </a:solidFill>
                                <a:latin typeface="Cambria Math"/>
                              </a:rPr>
                              <m:t>(</m:t>
                            </m:r>
                            <m:r>
                              <a:rPr lang="en-US" altLang="ja-JP" sz="2800" b="1">
                                <a:solidFill>
                                  <a:srgbClr val="0000FF"/>
                                </a:solidFill>
                                <a:latin typeface="Cambria Math"/>
                              </a:rPr>
                              <m:t>𝐲</m:t>
                            </m:r>
                            <m:r>
                              <a:rPr lang="en-US" altLang="ja-JP" sz="2800" i="1">
                                <a:solidFill>
                                  <a:srgbClr val="0000FF"/>
                                </a:solidFill>
                                <a:latin typeface="Cambria Math"/>
                              </a:rPr>
                              <m:t>)</m:t>
                            </m:r>
                            <m:r>
                              <a:rPr lang="en-US" altLang="ja-JP" sz="2800" b="1" i="1">
                                <a:solidFill>
                                  <a:srgbClr val="0000FF"/>
                                </a:solidFill>
                                <a:latin typeface="Cambria Math"/>
                              </a:rPr>
                              <m:t>|</m:t>
                            </m:r>
                          </m:e>
                        </m:d>
                      </m:oMath>
                    </m:oMathPara>
                  </a14:m>
                  <a:endParaRPr lang="ja-JP" altLang="en-US" sz="28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52" name="正方形/長方形 5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30105" y="946233"/>
                  <a:ext cx="6369885" cy="523220"/>
                </a:xfrm>
                <a:prstGeom prst="rect">
                  <a:avLst/>
                </a:prstGeom>
                <a:blipFill rotWithShape="0">
                  <a:blip r:embed="rId21"/>
                  <a:stretch>
                    <a:fillRect b="-15116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" name="グループ化 2"/>
          <p:cNvGrpSpPr/>
          <p:nvPr/>
        </p:nvGrpSpPr>
        <p:grpSpPr>
          <a:xfrm>
            <a:off x="588756" y="3135958"/>
            <a:ext cx="3490136" cy="2754203"/>
            <a:chOff x="1751476" y="3552559"/>
            <a:chExt cx="2229996" cy="1759777"/>
          </a:xfrm>
        </p:grpSpPr>
        <p:pic>
          <p:nvPicPr>
            <p:cNvPr id="64" name="図 63"/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2078693" y="3961811"/>
              <a:ext cx="1350525" cy="1350525"/>
            </a:xfrm>
            <a:prstGeom prst="rect">
              <a:avLst/>
            </a:prstGeom>
          </p:spPr>
        </p:pic>
        <p:grpSp>
          <p:nvGrpSpPr>
            <p:cNvPr id="25" name="グループ化 24"/>
            <p:cNvGrpSpPr/>
            <p:nvPr/>
          </p:nvGrpSpPr>
          <p:grpSpPr>
            <a:xfrm rot="16200000">
              <a:off x="2211183" y="3564506"/>
              <a:ext cx="1205438" cy="1181543"/>
              <a:chOff x="1050583" y="2100807"/>
              <a:chExt cx="915009" cy="814869"/>
            </a:xfrm>
          </p:grpSpPr>
          <p:grpSp>
            <p:nvGrpSpPr>
              <p:cNvPr id="26" name="グループ化 25"/>
              <p:cNvGrpSpPr/>
              <p:nvPr/>
            </p:nvGrpSpPr>
            <p:grpSpPr>
              <a:xfrm>
                <a:off x="1050583" y="2236117"/>
                <a:ext cx="727773" cy="555257"/>
                <a:chOff x="-382198" y="2566065"/>
                <a:chExt cx="1277397" cy="974594"/>
              </a:xfrm>
            </p:grpSpPr>
            <p:sp>
              <p:nvSpPr>
                <p:cNvPr id="31" name="正方形/長方形 30"/>
                <p:cNvSpPr/>
                <p:nvPr/>
              </p:nvSpPr>
              <p:spPr>
                <a:xfrm>
                  <a:off x="-382198" y="2704047"/>
                  <a:ext cx="859353" cy="836612"/>
                </a:xfrm>
                <a:prstGeom prst="rect">
                  <a:avLst/>
                </a:prstGeom>
                <a:solidFill>
                  <a:srgbClr val="FFC000">
                    <a:alpha val="44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 sz="280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endParaRPr>
                </a:p>
              </p:txBody>
            </p:sp>
            <p:sp>
              <p:nvSpPr>
                <p:cNvPr id="32" name="正方形/長方形 31"/>
                <p:cNvSpPr/>
                <p:nvPr/>
              </p:nvSpPr>
              <p:spPr>
                <a:xfrm>
                  <a:off x="-1760" y="3082585"/>
                  <a:ext cx="100063" cy="86761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 sz="280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endParaRPr>
                </a:p>
              </p:txBody>
            </p:sp>
            <p:cxnSp>
              <p:nvCxnSpPr>
                <p:cNvPr id="33" name="直線矢印コネクタ 32"/>
                <p:cNvCxnSpPr/>
                <p:nvPr/>
              </p:nvCxnSpPr>
              <p:spPr>
                <a:xfrm flipH="1">
                  <a:off x="103235" y="3015239"/>
                  <a:ext cx="791964" cy="107114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4" name="正方形/長方形 33"/>
                <p:cNvSpPr/>
                <p:nvPr/>
              </p:nvSpPr>
              <p:spPr>
                <a:xfrm>
                  <a:off x="-2554" y="2892944"/>
                  <a:ext cx="100063" cy="867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 sz="280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endParaRPr>
                </a:p>
              </p:txBody>
            </p:sp>
            <p:sp>
              <p:nvSpPr>
                <p:cNvPr id="35" name="正方形/長方形 34"/>
                <p:cNvSpPr/>
                <p:nvPr/>
              </p:nvSpPr>
              <p:spPr>
                <a:xfrm>
                  <a:off x="3168" y="3279027"/>
                  <a:ext cx="100063" cy="86761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 sz="280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endParaRPr>
                </a:p>
              </p:txBody>
            </p:sp>
            <p:cxnSp>
              <p:nvCxnSpPr>
                <p:cNvPr id="36" name="直線矢印コネクタ 35"/>
                <p:cNvCxnSpPr>
                  <a:endCxn id="34" idx="3"/>
                </p:cNvCxnSpPr>
                <p:nvPr/>
              </p:nvCxnSpPr>
              <p:spPr>
                <a:xfrm flipH="1">
                  <a:off x="97509" y="2566065"/>
                  <a:ext cx="727406" cy="370259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直線矢印コネクタ 36"/>
                <p:cNvCxnSpPr/>
                <p:nvPr/>
              </p:nvCxnSpPr>
              <p:spPr>
                <a:xfrm flipH="1" flipV="1">
                  <a:off x="103233" y="3322410"/>
                  <a:ext cx="721682" cy="168313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正方形/長方形 26"/>
                  <p:cNvSpPr/>
                  <p:nvPr/>
                </p:nvSpPr>
                <p:spPr>
                  <a:xfrm rot="5400000">
                    <a:off x="1748311" y="2387231"/>
                    <a:ext cx="210648" cy="223908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ja-JP" sz="2400" b="1">
                              <a:latin typeface="Cambria Math"/>
                            </a:rPr>
                            <m:t>𝐱</m:t>
                          </m:r>
                        </m:oMath>
                      </m:oMathPara>
                    </a14:m>
                    <a:endParaRPr lang="ja-JP" altLang="en-US" sz="2400" dirty="0">
                      <a:latin typeface="游ゴシック" panose="020B0400000000000000" pitchFamily="50" charset="-128"/>
                      <a:ea typeface="游ゴシック" panose="020B0400000000000000" pitchFamily="50" charset="-128"/>
                      <a:cs typeface="メイリオ" panose="020B0604030504040204" pitchFamily="50" charset="-128"/>
                    </a:endParaRPr>
                  </a:p>
                </p:txBody>
              </p:sp>
            </mc:Choice>
            <mc:Fallback xmlns="">
              <p:sp>
                <p:nvSpPr>
                  <p:cNvPr id="27" name="正方形/長方形 26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1748311" y="2387231"/>
                    <a:ext cx="210648" cy="223908"/>
                  </a:xfrm>
                  <a:prstGeom prst="rect">
                    <a:avLst/>
                  </a:prstGeom>
                  <a:blipFill>
                    <a:blip r:embed="rId2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ja-JP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正方形/長方形 27"/>
                  <p:cNvSpPr/>
                  <p:nvPr/>
                </p:nvSpPr>
                <p:spPr>
                  <a:xfrm rot="5400000">
                    <a:off x="1716956" y="2667041"/>
                    <a:ext cx="273363" cy="223908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ja-JP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2400" b="1">
                                  <a:latin typeface="Cambria Math"/>
                                </a:rPr>
                                <m:t>𝐲</m:t>
                              </m:r>
                            </m:e>
                            <m:sub>
                              <m:r>
                                <a:rPr lang="en-US" altLang="ja-JP" sz="2400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ja-JP" altLang="en-US" sz="2400" dirty="0">
                      <a:latin typeface="游ゴシック" panose="020B0400000000000000" pitchFamily="50" charset="-128"/>
                      <a:ea typeface="游ゴシック" panose="020B0400000000000000" pitchFamily="50" charset="-128"/>
                      <a:cs typeface="メイリオ" panose="020B0604030504040204" pitchFamily="50" charset="-128"/>
                    </a:endParaRPr>
                  </a:p>
                </p:txBody>
              </p:sp>
            </mc:Choice>
            <mc:Fallback xmlns="">
              <p:sp>
                <p:nvSpPr>
                  <p:cNvPr id="28" name="正方形/長方形 27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1716956" y="2667041"/>
                    <a:ext cx="273363" cy="223908"/>
                  </a:xfrm>
                  <a:prstGeom prst="rect">
                    <a:avLst/>
                  </a:prstGeom>
                  <a:blipFill>
                    <a:blip r:embed="rId24"/>
                    <a:stretch>
                      <a:fillRect b="-9211"/>
                    </a:stretch>
                  </a:blipFill>
                </p:spPr>
                <p:txBody>
                  <a:bodyPr/>
                  <a:lstStyle/>
                  <a:p>
                    <a:r>
                      <a:rPr lang="ja-JP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正方形/長方形 28"/>
                  <p:cNvSpPr/>
                  <p:nvPr/>
                </p:nvSpPr>
                <p:spPr>
                  <a:xfrm rot="5400000">
                    <a:off x="1716062" y="2123872"/>
                    <a:ext cx="270037" cy="223908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ja-JP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2400" b="1">
                                  <a:latin typeface="Cambria Math"/>
                                </a:rPr>
                                <m:t>𝐲</m:t>
                              </m:r>
                            </m:e>
                            <m:sub>
                              <m:r>
                                <a:rPr lang="en-US" altLang="ja-JP" sz="2400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ja-JP" altLang="en-US" sz="2400" dirty="0">
                      <a:latin typeface="游ゴシック" panose="020B0400000000000000" pitchFamily="50" charset="-128"/>
                      <a:ea typeface="游ゴシック" panose="020B0400000000000000" pitchFamily="50" charset="-128"/>
                      <a:cs typeface="メイリオ" panose="020B0604030504040204" pitchFamily="50" charset="-128"/>
                    </a:endParaRPr>
                  </a:p>
                </p:txBody>
              </p:sp>
            </mc:Choice>
            <mc:Fallback xmlns="">
              <p:sp>
                <p:nvSpPr>
                  <p:cNvPr id="29" name="正方形/長方形 28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1716062" y="2123872"/>
                    <a:ext cx="270037" cy="223908"/>
                  </a:xfrm>
                  <a:prstGeom prst="rect">
                    <a:avLst/>
                  </a:prstGeom>
                  <a:blipFill>
                    <a:blip r:embed="rId25"/>
                    <a:stretch>
                      <a:fillRect b="-9211"/>
                    </a:stretch>
                  </a:blipFill>
                </p:spPr>
                <p:txBody>
                  <a:bodyPr/>
                  <a:lstStyle/>
                  <a:p>
                    <a:r>
                      <a:rPr lang="ja-JP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53" name="Line 59"/>
            <p:cNvSpPr>
              <a:spLocks noChangeShapeType="1"/>
            </p:cNvSpPr>
            <p:nvPr/>
          </p:nvSpPr>
          <p:spPr bwMode="auto">
            <a:xfrm>
              <a:off x="1751476" y="4490888"/>
              <a:ext cx="2229996" cy="0"/>
            </a:xfrm>
            <a:prstGeom prst="line">
              <a:avLst/>
            </a:prstGeom>
            <a:noFill/>
            <a:ln w="44450">
              <a:solidFill>
                <a:srgbClr val="00FF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</p:grpSp>
      <p:sp>
        <p:nvSpPr>
          <p:cNvPr id="55" name="Rectangle 18"/>
          <p:cNvSpPr>
            <a:spLocks noChangeArrowheads="1"/>
          </p:cNvSpPr>
          <p:nvPr/>
        </p:nvSpPr>
        <p:spPr bwMode="auto">
          <a:xfrm>
            <a:off x="13392856" y="3847596"/>
            <a:ext cx="5034866" cy="1121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marL="742950" indent="-285750"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marL="1143000" indent="-228600"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marL="1600200" indent="-228600"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marL="2057400" indent="-228600"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marL="0" indent="0" eaLnBrk="1" hangingPunct="1">
              <a:spcBef>
                <a:spcPct val="20000"/>
              </a:spcBef>
              <a:buClr>
                <a:schemeClr val="tx1"/>
              </a:buClr>
              <a:buSzPct val="75000"/>
            </a:pPr>
            <a:r>
              <a:rPr lang="ja-JP" altLang="en-US" sz="2000" b="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エッジをまたいだ近傍画素について</a:t>
            </a:r>
            <a:r>
              <a:rPr lang="en-US" altLang="ja-JP" sz="2000" b="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…</a:t>
            </a:r>
          </a:p>
          <a:p>
            <a:pPr marL="0" indent="0" eaLnBrk="1" hangingPunct="1">
              <a:spcBef>
                <a:spcPct val="20000"/>
              </a:spcBef>
              <a:buClr>
                <a:schemeClr val="tx1"/>
              </a:buClr>
              <a:buSzPct val="75000"/>
            </a:pPr>
            <a:r>
              <a:rPr lang="en-US" altLang="ja-JP" sz="2000" b="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Intensity kernel</a:t>
            </a:r>
            <a:r>
              <a:rPr lang="ja-JP" altLang="en-US" sz="2000" b="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の応答が小さくなるため</a:t>
            </a:r>
            <a:endParaRPr lang="en-US" altLang="ja-JP" sz="2000" b="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  <a:p>
            <a:pPr marL="0" indent="0" eaLnBrk="1" hangingPunct="1">
              <a:spcBef>
                <a:spcPct val="20000"/>
              </a:spcBef>
              <a:buClr>
                <a:schemeClr val="tx1"/>
              </a:buClr>
              <a:buSzPct val="75000"/>
            </a:pPr>
            <a:r>
              <a:rPr lang="ja-JP" altLang="en-US" sz="2000" b="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小さな重み付けがされる</a:t>
            </a:r>
            <a:endParaRPr lang="en-US" altLang="ja-JP" sz="2000" b="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56" name="グループ化 55"/>
          <p:cNvGrpSpPr/>
          <p:nvPr/>
        </p:nvGrpSpPr>
        <p:grpSpPr>
          <a:xfrm>
            <a:off x="8864689" y="4954823"/>
            <a:ext cx="3327311" cy="1788877"/>
            <a:chOff x="4737188" y="4719373"/>
            <a:chExt cx="3327311" cy="1788877"/>
          </a:xfrm>
        </p:grpSpPr>
        <p:sp>
          <p:nvSpPr>
            <p:cNvPr id="58" name="Line 43"/>
            <p:cNvSpPr>
              <a:spLocks noChangeShapeType="1"/>
            </p:cNvSpPr>
            <p:nvPr/>
          </p:nvSpPr>
          <p:spPr bwMode="auto">
            <a:xfrm>
              <a:off x="4813741" y="4719373"/>
              <a:ext cx="0" cy="790225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prstDash val="dash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59" name="Line 44"/>
            <p:cNvSpPr>
              <a:spLocks noChangeShapeType="1"/>
            </p:cNvSpPr>
            <p:nvPr/>
          </p:nvSpPr>
          <p:spPr bwMode="auto">
            <a:xfrm>
              <a:off x="5880541" y="4719373"/>
              <a:ext cx="0" cy="790225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prstDash val="dash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0" name="AutoShape 49"/>
            <p:cNvSpPr>
              <a:spLocks/>
            </p:cNvSpPr>
            <p:nvPr/>
          </p:nvSpPr>
          <p:spPr bwMode="auto">
            <a:xfrm rot="16200000">
              <a:off x="5004241" y="4605073"/>
              <a:ext cx="152400" cy="533400"/>
            </a:xfrm>
            <a:prstGeom prst="leftBrace">
              <a:avLst>
                <a:gd name="adj1" fmla="val 29167"/>
                <a:gd name="adj2" fmla="val 34222"/>
              </a:avLst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1pPr>
              <a:lvl2pPr marL="742950" indent="-28575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2pPr>
              <a:lvl3pPr marL="11430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3pPr>
              <a:lvl4pPr marL="16002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4pPr>
              <a:lvl5pPr marL="20574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9pPr>
            </a:lstStyle>
            <a:p>
              <a:pPr algn="ctr" eaLnBrk="1" hangingPunct="1"/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1" name="AutoShape 50"/>
            <p:cNvSpPr>
              <a:spLocks/>
            </p:cNvSpPr>
            <p:nvPr/>
          </p:nvSpPr>
          <p:spPr bwMode="auto">
            <a:xfrm rot="16200000">
              <a:off x="5537641" y="4605073"/>
              <a:ext cx="152400" cy="533400"/>
            </a:xfrm>
            <a:prstGeom prst="leftBrace">
              <a:avLst>
                <a:gd name="adj1" fmla="val 29167"/>
                <a:gd name="adj2" fmla="val 58926"/>
              </a:avLst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1pPr>
              <a:lvl2pPr marL="742950" indent="-28575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2pPr>
              <a:lvl3pPr marL="11430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3pPr>
              <a:lvl4pPr marL="16002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4pPr>
              <a:lvl5pPr marL="20574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9pPr>
            </a:lstStyle>
            <a:p>
              <a:pPr algn="ctr" eaLnBrk="1" hangingPunct="1"/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正方形/長方形 61"/>
                <p:cNvSpPr/>
                <p:nvPr/>
              </p:nvSpPr>
              <p:spPr>
                <a:xfrm>
                  <a:off x="4737188" y="4889673"/>
                  <a:ext cx="744113" cy="27699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|"/>
                            <m:ctrlPr>
                              <a:rPr lang="en-US" altLang="ja-JP" sz="12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sz="1200" b="1">
                                <a:latin typeface="Cambria Math"/>
                              </a:rPr>
                              <m:t>𝐱</m:t>
                            </m:r>
                            <m:r>
                              <a:rPr lang="en-US" altLang="ja-JP" sz="1200" b="1">
                                <a:latin typeface="Cambria Math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ja-JP" sz="12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ja-JP" sz="1200" b="1">
                                    <a:latin typeface="Cambria Math"/>
                                  </a:rPr>
                                  <m:t>𝐲</m:t>
                                </m:r>
                              </m:e>
                              <m:sub>
                                <m:r>
                                  <a:rPr lang="en-US" altLang="ja-JP" sz="1200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ja-JP" altLang="en-US" sz="12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99" name="正方形/長方形 9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37188" y="4889673"/>
                  <a:ext cx="726481" cy="276999"/>
                </a:xfrm>
                <a:prstGeom prst="rect">
                  <a:avLst/>
                </a:prstGeom>
                <a:blipFill rotWithShape="1">
                  <a:blip r:embed="rId2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3" name="Rectangle 18"/>
            <p:cNvSpPr>
              <a:spLocks noChangeArrowheads="1"/>
            </p:cNvSpPr>
            <p:nvPr/>
          </p:nvSpPr>
          <p:spPr bwMode="auto">
            <a:xfrm>
              <a:off x="5861716" y="5387211"/>
              <a:ext cx="2202783" cy="11210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marL="342900" indent="-3429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1pPr>
              <a:lvl2pPr marL="742950" indent="-28575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2pPr>
              <a:lvl3pPr marL="11430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3pPr>
              <a:lvl4pPr marL="16002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4pPr>
              <a:lvl5pPr marL="20574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9pPr>
            </a:lstStyle>
            <a:p>
              <a:pPr marL="0" indent="0" eaLnBrk="1" hangingPunct="1">
                <a:spcBef>
                  <a:spcPct val="20000"/>
                </a:spcBef>
                <a:buClr>
                  <a:schemeClr val="tx1"/>
                </a:buClr>
                <a:buSzPct val="75000"/>
              </a:pPr>
              <a:r>
                <a:rPr lang="en-US" altLang="ja-JP" sz="2000" b="0" dirty="0">
                  <a:solidFill>
                    <a:srgbClr val="FF0000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Spatial Kernel</a:t>
              </a:r>
              <a:r>
                <a:rPr lang="ja-JP" altLang="en-US" sz="2000" b="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 </a:t>
              </a:r>
              <a:r>
                <a:rPr lang="en-US" altLang="ja-JP" sz="2000" b="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 </a:t>
              </a:r>
            </a:p>
            <a:p>
              <a:pPr marL="0" indent="0" eaLnBrk="1" hangingPunct="1">
                <a:spcBef>
                  <a:spcPct val="20000"/>
                </a:spcBef>
                <a:buClr>
                  <a:schemeClr val="tx1"/>
                </a:buClr>
                <a:buSzPct val="75000"/>
              </a:pPr>
              <a:r>
                <a:rPr lang="ja-JP" altLang="en-US" sz="2000" b="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空間的な近さで重み付け</a:t>
              </a:r>
              <a:endParaRPr lang="en-US" altLang="ja-JP" sz="2000" b="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11433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005130" y="236988"/>
            <a:ext cx="10510111" cy="733270"/>
          </a:xfrm>
        </p:spPr>
        <p:txBody>
          <a:bodyPr/>
          <a:lstStyle/>
          <a:p>
            <a:pPr algn="ctr"/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バイラテラルフィルタ（パラメタ）</a:t>
            </a:r>
            <a:endParaRPr kumimoji="1" lang="ja-JP" altLang="en-US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正方形/長方形 3"/>
              <p:cNvSpPr/>
              <p:nvPr/>
            </p:nvSpPr>
            <p:spPr>
              <a:xfrm>
                <a:off x="1093348" y="1284842"/>
                <a:ext cx="6369885" cy="523220"/>
              </a:xfrm>
              <a:prstGeom prst="rect">
                <a:avLst/>
              </a:prstGeom>
              <a:gradFill>
                <a:gsLst>
                  <a:gs pos="100000">
                    <a:schemeClr val="accent1">
                      <a:tint val="66000"/>
                      <a:satMod val="160000"/>
                    </a:schemeClr>
                  </a:gs>
                  <a:gs pos="80000">
                    <a:schemeClr val="bg1"/>
                  </a:gs>
                </a:gsLst>
                <a:lin ang="5400000" scaled="0"/>
              </a:gra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800" i="1">
                          <a:latin typeface="Cambria Math"/>
                        </a:rPr>
                        <m:t>h</m:t>
                      </m:r>
                      <m:d>
                        <m:dPr>
                          <m:ctrlPr>
                            <a:rPr lang="en-US" altLang="ja-JP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2800" b="1">
                              <a:latin typeface="Cambria Math"/>
                            </a:rPr>
                            <m:t>𝐱</m:t>
                          </m:r>
                          <m:r>
                            <a:rPr lang="en-US" altLang="ja-JP" sz="2800" i="1">
                              <a:latin typeface="Cambria Math"/>
                            </a:rPr>
                            <m:t>,</m:t>
                          </m:r>
                          <m:r>
                            <a:rPr lang="en-US" altLang="ja-JP" sz="2800" b="1">
                              <a:latin typeface="Cambria Math"/>
                            </a:rPr>
                            <m:t>𝐲</m:t>
                          </m:r>
                        </m:e>
                      </m:d>
                      <m:r>
                        <a:rPr lang="en-US" altLang="ja-JP" sz="28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altLang="ja-JP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28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𝐺</m:t>
                          </m:r>
                        </m:e>
                        <m:sub>
                          <m:r>
                            <a:rPr lang="en-US" altLang="ja-JP" sz="28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𝑠</m:t>
                          </m:r>
                        </m:sub>
                      </m:sSub>
                      <m:d>
                        <m:dPr>
                          <m:ctrlPr>
                            <a:rPr lang="en-US" altLang="ja-JP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2800" b="1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|</m:t>
                          </m:r>
                          <m:r>
                            <a:rPr lang="en-US" altLang="ja-JP" sz="2800" b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𝐱</m:t>
                          </m:r>
                          <m:r>
                            <a:rPr lang="en-US" altLang="ja-JP" sz="2800" b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−</m:t>
                          </m:r>
                          <m:r>
                            <a:rPr lang="en-US" altLang="ja-JP" sz="2800" b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𝐲</m:t>
                          </m:r>
                          <m:r>
                            <a:rPr lang="en-US" altLang="ja-JP" sz="2800" b="1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|</m:t>
                          </m:r>
                        </m:e>
                      </m:d>
                      <m:r>
                        <a:rPr lang="en-US" altLang="ja-JP" sz="2800" b="1" i="1">
                          <a:latin typeface="Cambria Math"/>
                          <a:ea typeface="Cambria Math"/>
                        </a:rPr>
                        <m:t>∙</m:t>
                      </m:r>
                      <m:sSub>
                        <m:sSubPr>
                          <m:ctrlPr>
                            <a:rPr lang="en-US" altLang="ja-JP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28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𝐺</m:t>
                          </m:r>
                        </m:e>
                        <m:sub>
                          <m:r>
                            <a:rPr lang="en-US" altLang="ja-JP" sz="28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h</m:t>
                          </m:r>
                        </m:sub>
                      </m:sSub>
                      <m:d>
                        <m:dPr>
                          <m:ctrlPr>
                            <a:rPr lang="en-US" altLang="ja-JP" sz="28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2800" b="1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|</m:t>
                          </m:r>
                          <m:r>
                            <a:rPr lang="en-US" altLang="ja-JP" sz="28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𝐼</m:t>
                          </m:r>
                          <m:d>
                            <m:dPr>
                              <m:ctrlPr>
                                <a:rPr lang="en-US" altLang="ja-JP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ja-JP" altLang="en-US" sz="2800" b="1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𝐱</m:t>
                              </m:r>
                            </m:e>
                          </m:d>
                          <m:r>
                            <a:rPr lang="en-US" altLang="ja-JP" sz="28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−</m:t>
                          </m:r>
                          <m:r>
                            <a:rPr lang="en-US" altLang="ja-JP" sz="28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𝐼</m:t>
                          </m:r>
                          <m:r>
                            <a:rPr lang="en-US" altLang="ja-JP" sz="28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(</m:t>
                          </m:r>
                          <m:r>
                            <a:rPr lang="en-US" altLang="ja-JP" sz="2800" b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𝐲</m:t>
                          </m:r>
                          <m:r>
                            <a:rPr lang="en-US" altLang="ja-JP" sz="28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)</m:t>
                          </m:r>
                          <m:r>
                            <a:rPr lang="en-US" altLang="ja-JP" sz="2800" b="1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|</m:t>
                          </m:r>
                        </m:e>
                      </m:d>
                    </m:oMath>
                  </m:oMathPara>
                </a14:m>
                <a:endParaRPr lang="ja-JP" altLang="en-US" sz="280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4" name="正方形/長方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3348" y="1284842"/>
                <a:ext cx="6369885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正方形/長方形 4"/>
              <p:cNvSpPr/>
              <p:nvPr/>
            </p:nvSpPr>
            <p:spPr>
              <a:xfrm>
                <a:off x="986944" y="1984196"/>
                <a:ext cx="9847568" cy="30067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ja-JP" altLang="en-US" sz="20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パラメータ</a:t>
                </a:r>
                <a:r>
                  <a:rPr lang="en-US" altLang="ja-JP" sz="2000" i="1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h</a:t>
                </a:r>
                <a:r>
                  <a:rPr lang="ja-JP" altLang="en-US" sz="2000" i="1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 </a:t>
                </a:r>
                <a:r>
                  <a:rPr lang="en-US" altLang="ja-JP" sz="20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: </a:t>
                </a:r>
                <a:r>
                  <a:rPr lang="ja-JP" altLang="en-US" sz="20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平滑化したい領域の輝度値の標準偏差の </a:t>
                </a:r>
                <a:r>
                  <a:rPr lang="en-US" altLang="ja-JP" sz="20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0.5-2.0</a:t>
                </a:r>
                <a:r>
                  <a:rPr lang="ja-JP" altLang="en-US" sz="20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倍程度をよく用いる</a:t>
                </a:r>
                <a:endParaRPr lang="en-US" altLang="ja-JP" sz="200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  <a:p>
                <a:pPr>
                  <a:spcBef>
                    <a:spcPts val="600"/>
                  </a:spcBef>
                </a:pPr>
                <a:r>
                  <a:rPr lang="ja-JP" altLang="en-US" sz="20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複数回適用すると良い結果が出やすい</a:t>
                </a:r>
                <a:endParaRPr lang="en-US" altLang="ja-JP" sz="200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  <a:p>
                <a:pPr>
                  <a:spcBef>
                    <a:spcPts val="600"/>
                  </a:spcBef>
                </a:pPr>
                <a:r>
                  <a:rPr lang="ja-JP" altLang="en-US" sz="20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カラー画像はチャンネル毎でなく、以下を用いて同じ重みを利用するとよい</a:t>
                </a:r>
                <a:endParaRPr lang="en-US" altLang="ja-JP" sz="200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  <a:p>
                <a:pPr>
                  <a:spcBef>
                    <a:spcPts val="600"/>
                  </a:spcBef>
                </a:pPr>
                <a:r>
                  <a:rPr lang="ja-JP" altLang="en-US" sz="20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　　　　　　 　　　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ja-JP" sz="20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ja-JP" sz="2000" dirty="0">
                            <a:latin typeface="Cambria Math"/>
                            <a:cs typeface="Times New Roman" panose="02020603050405020304" pitchFamily="18" charset="0"/>
                          </a:rPr>
                          <m:t>I</m:t>
                        </m:r>
                        <m:d>
                          <m:dPr>
                            <m:ctrlPr>
                              <a:rPr lang="en-US" altLang="ja-JP" sz="2000" i="1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sz="2000" b="1" dirty="0">
                                <a:latin typeface="Cambria Math"/>
                                <a:cs typeface="Times New Roman" panose="02020603050405020304" pitchFamily="18" charset="0"/>
                              </a:rPr>
                              <m:t>𝐱</m:t>
                            </m:r>
                          </m:e>
                        </m:d>
                        <m:r>
                          <a:rPr lang="en-US" altLang="ja-JP" sz="2000" dirty="0">
                            <a:latin typeface="Cambria Math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altLang="ja-JP" sz="2000" dirty="0">
                            <a:latin typeface="Cambria Math"/>
                            <a:cs typeface="Times New Roman" panose="02020603050405020304" pitchFamily="18" charset="0"/>
                          </a:rPr>
                          <m:t>I</m:t>
                        </m:r>
                        <m:r>
                          <a:rPr lang="en-US" altLang="ja-JP" sz="2000" dirty="0">
                            <a:latin typeface="Cambria Math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altLang="ja-JP" sz="2000" b="1" dirty="0">
                            <a:latin typeface="Cambria Math"/>
                            <a:cs typeface="Times New Roman" panose="02020603050405020304" pitchFamily="18" charset="0"/>
                          </a:rPr>
                          <m:t>𝐲</m:t>
                        </m:r>
                        <m:r>
                          <a:rPr lang="en-US" altLang="ja-JP" sz="2000" dirty="0">
                            <a:latin typeface="Cambria Math"/>
                            <a:cs typeface="Times New Roman" panose="02020603050405020304" pitchFamily="18" charset="0"/>
                          </a:rPr>
                          <m:t>)</m:t>
                        </m:r>
                      </m:e>
                    </m:d>
                    <m:r>
                      <a:rPr lang="en-US" altLang="ja-JP" sz="2000" i="1" dirty="0">
                        <a:latin typeface="Cambria Math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altLang="ja-JP" sz="20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altLang="ja-JP" sz="2000" i="1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ja-JP" sz="2000" i="1" dirty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ja-JP" sz="2000" i="1" dirty="0">
                                      <a:latin typeface="Cambria Math"/>
                                      <a:cs typeface="Times New Roman" panose="02020603050405020304" pitchFamily="18" charset="0"/>
                                    </a:rPr>
                                    <m:t>𝑅</m:t>
                                  </m:r>
                                  <m:d>
                                    <m:dPr>
                                      <m:ctrlPr>
                                        <a:rPr lang="en-US" altLang="ja-JP" sz="2000" i="1" dirty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ja-JP" sz="2000" b="1" dirty="0">
                                          <a:latin typeface="Cambria Math"/>
                                          <a:cs typeface="Times New Roman" panose="02020603050405020304" pitchFamily="18" charset="0"/>
                                        </a:rPr>
                                        <m:t>𝐱</m:t>
                                      </m:r>
                                    </m:e>
                                  </m:d>
                                  <m:r>
                                    <m:rPr>
                                      <m:brk m:alnAt="7"/>
                                    </m:rPr>
                                    <a:rPr lang="en-US" altLang="ja-JP" sz="2000" i="1" dirty="0">
                                      <a:latin typeface="Cambria Math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r>
                                    <a:rPr lang="en-US" altLang="ja-JP" sz="2000" i="1" dirty="0">
                                      <a:latin typeface="Cambria Math"/>
                                      <a:cs typeface="Times New Roman" panose="02020603050405020304" pitchFamily="18" charset="0"/>
                                    </a:rPr>
                                    <m:t>𝑅</m:t>
                                  </m:r>
                                  <m:d>
                                    <m:dPr>
                                      <m:ctrlPr>
                                        <a:rPr lang="en-US" altLang="ja-JP" sz="2000" i="1" dirty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ja-JP" sz="2000" b="1" dirty="0">
                                          <a:latin typeface="Cambria Math"/>
                                          <a:cs typeface="Times New Roman" panose="02020603050405020304" pitchFamily="18" charset="0"/>
                                        </a:rPr>
                                        <m:t>𝐲</m:t>
                                      </m:r>
                                    </m:e>
                                  </m:d>
                                </m:e>
                              </m:mr>
                              <m:mr>
                                <m:e>
                                  <m:r>
                                    <a:rPr lang="en-US" altLang="ja-JP" sz="2000" i="1" dirty="0">
                                      <a:latin typeface="Cambria Math"/>
                                      <a:cs typeface="Times New Roman" panose="02020603050405020304" pitchFamily="18" charset="0"/>
                                    </a:rPr>
                                    <m:t>𝐺</m:t>
                                  </m:r>
                                  <m:d>
                                    <m:dPr>
                                      <m:ctrlPr>
                                        <a:rPr lang="en-US" altLang="ja-JP" sz="2000" i="1" dirty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ja-JP" sz="2000" b="1" dirty="0">
                                          <a:latin typeface="Cambria Math"/>
                                          <a:cs typeface="Times New Roman" panose="02020603050405020304" pitchFamily="18" charset="0"/>
                                        </a:rPr>
                                        <m:t>𝐱</m:t>
                                      </m:r>
                                    </m:e>
                                  </m:d>
                                  <m:r>
                                    <a:rPr lang="en-US" altLang="ja-JP" sz="2000" i="1" dirty="0">
                                      <a:latin typeface="Cambria Math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r>
                                    <a:rPr lang="en-US" altLang="ja-JP" sz="2000" i="1" dirty="0">
                                      <a:latin typeface="Cambria Math"/>
                                      <a:cs typeface="Times New Roman" panose="02020603050405020304" pitchFamily="18" charset="0"/>
                                    </a:rPr>
                                    <m:t>𝐺</m:t>
                                  </m:r>
                                  <m:d>
                                    <m:dPr>
                                      <m:ctrlPr>
                                        <a:rPr lang="en-US" altLang="ja-JP" sz="2000" i="1" dirty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ja-JP" sz="2000" b="1" dirty="0">
                                          <a:latin typeface="Cambria Math"/>
                                          <a:cs typeface="Times New Roman" panose="02020603050405020304" pitchFamily="18" charset="0"/>
                                        </a:rPr>
                                        <m:t>𝐲</m:t>
                                      </m:r>
                                    </m:e>
                                  </m:d>
                                </m:e>
                              </m:mr>
                              <m:mr>
                                <m:e>
                                  <m:r>
                                    <a:rPr lang="en-US" altLang="ja-JP" sz="2000" i="1" dirty="0">
                                      <a:latin typeface="Cambria Math"/>
                                      <a:cs typeface="Times New Roman" panose="02020603050405020304" pitchFamily="18" charset="0"/>
                                    </a:rPr>
                                    <m:t>𝐵</m:t>
                                  </m:r>
                                  <m:d>
                                    <m:dPr>
                                      <m:ctrlPr>
                                        <a:rPr lang="en-US" altLang="ja-JP" sz="2000" i="1" dirty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ja-JP" sz="2000" b="1" dirty="0">
                                          <a:latin typeface="Cambria Math"/>
                                          <a:cs typeface="Times New Roman" panose="02020603050405020304" pitchFamily="18" charset="0"/>
                                        </a:rPr>
                                        <m:t>𝐱</m:t>
                                      </m:r>
                                    </m:e>
                                  </m:d>
                                  <m:r>
                                    <a:rPr lang="en-US" altLang="ja-JP" sz="2000" i="1" dirty="0">
                                      <a:latin typeface="Cambria Math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r>
                                    <a:rPr lang="en-US" altLang="ja-JP" sz="2000" i="1" dirty="0">
                                      <a:latin typeface="Cambria Math"/>
                                      <a:cs typeface="Times New Roman" panose="02020603050405020304" pitchFamily="18" charset="0"/>
                                    </a:rPr>
                                    <m:t>𝐵</m:t>
                                  </m:r>
                                  <m:d>
                                    <m:dPr>
                                      <m:ctrlPr>
                                        <a:rPr lang="en-US" altLang="ja-JP" sz="2000" i="1" dirty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ja-JP" sz="2000" b="1" i="1" dirty="0">
                                          <a:latin typeface="Cambria Math"/>
                                          <a:cs typeface="Times New Roman" panose="02020603050405020304" pitchFamily="18" charset="0"/>
                                        </a:rPr>
                                        <m:t>𝒚</m:t>
                                      </m:r>
                                    </m:e>
                                  </m:d>
                                </m:e>
                              </m:mr>
                            </m:m>
                          </m:e>
                        </m:d>
                      </m:e>
                    </m:d>
                  </m:oMath>
                </a14:m>
                <a:endParaRPr lang="ja-JP" altLang="en-US" sz="2000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  <a:p>
                <a:pPr>
                  <a:spcBef>
                    <a:spcPts val="600"/>
                  </a:spcBef>
                </a:pPr>
                <a:endParaRPr lang="ja-JP" altLang="en-US" sz="200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  <a:p>
                <a:pPr>
                  <a:spcBef>
                    <a:spcPts val="600"/>
                  </a:spcBef>
                </a:pPr>
                <a:endParaRPr lang="ja-JP" altLang="en-US" sz="200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5" name="正方形/長方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944" y="1984196"/>
                <a:ext cx="9847568" cy="3006785"/>
              </a:xfrm>
              <a:prstGeom prst="rect">
                <a:avLst/>
              </a:prstGeom>
              <a:blipFill>
                <a:blip r:embed="rId3"/>
                <a:stretch>
                  <a:fillRect l="-681" t="-101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図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34957" y="5403232"/>
            <a:ext cx="1038225" cy="1038225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476838" y="5308235"/>
            <a:ext cx="1038225" cy="1038225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441447" y="5308235"/>
            <a:ext cx="1038225" cy="1038225"/>
          </a:xfrm>
          <a:prstGeom prst="rect">
            <a:avLst/>
          </a:prstGeom>
        </p:spPr>
      </p:pic>
      <p:grpSp>
        <p:nvGrpSpPr>
          <p:cNvPr id="11" name="グループ化 10"/>
          <p:cNvGrpSpPr/>
          <p:nvPr/>
        </p:nvGrpSpPr>
        <p:grpSpPr>
          <a:xfrm>
            <a:off x="2181560" y="-4080301"/>
            <a:ext cx="6068377" cy="2377364"/>
            <a:chOff x="6377965" y="-7378638"/>
            <a:chExt cx="14487596" cy="5675701"/>
          </a:xfrm>
        </p:grpSpPr>
        <p:pic>
          <p:nvPicPr>
            <p:cNvPr id="13" name="図 12"/>
            <p:cNvPicPr>
              <a:picLocks noChangeAspect="1"/>
            </p:cNvPicPr>
            <p:nvPr/>
          </p:nvPicPr>
          <p:blipFill rotWithShape="1">
            <a:blip r:embed="rId7"/>
            <a:srcRect l="11891" t="14438" r="5555" b="10735"/>
            <a:stretch/>
          </p:blipFill>
          <p:spPr>
            <a:xfrm>
              <a:off x="6377965" y="-7378638"/>
              <a:ext cx="6966857" cy="5573486"/>
            </a:xfrm>
            <a:prstGeom prst="rect">
              <a:avLst/>
            </a:prstGeom>
          </p:spPr>
        </p:pic>
        <p:pic>
          <p:nvPicPr>
            <p:cNvPr id="14" name="図 13"/>
            <p:cNvPicPr>
              <a:picLocks noChangeAspect="1"/>
            </p:cNvPicPr>
            <p:nvPr/>
          </p:nvPicPr>
          <p:blipFill rotWithShape="1">
            <a:blip r:embed="rId8"/>
            <a:srcRect l="12037" t="14332" r="5639" b="10309"/>
            <a:stretch/>
          </p:blipFill>
          <p:spPr>
            <a:xfrm>
              <a:off x="13933819" y="-7366317"/>
              <a:ext cx="6931742" cy="5663380"/>
            </a:xfrm>
            <a:prstGeom prst="rect">
              <a:avLst/>
            </a:prstGeom>
          </p:spPr>
        </p:pic>
      </p:grpSp>
      <p:pic>
        <p:nvPicPr>
          <p:cNvPr id="16" name="図 15"/>
          <p:cNvPicPr>
            <a:picLocks noChangeAspect="1"/>
          </p:cNvPicPr>
          <p:nvPr/>
        </p:nvPicPr>
        <p:blipFill rotWithShape="1">
          <a:blip r:embed="rId9"/>
          <a:srcRect l="11085" t="13560" r="5908" b="9371"/>
          <a:stretch/>
        </p:blipFill>
        <p:spPr>
          <a:xfrm>
            <a:off x="1573182" y="4806076"/>
            <a:ext cx="2433360" cy="1998289"/>
          </a:xfrm>
          <a:prstGeom prst="rect">
            <a:avLst/>
          </a:prstGeom>
        </p:spPr>
      </p:pic>
      <p:pic>
        <p:nvPicPr>
          <p:cNvPr id="17" name="図 16"/>
          <p:cNvPicPr>
            <a:picLocks noChangeAspect="1"/>
          </p:cNvPicPr>
          <p:nvPr/>
        </p:nvPicPr>
        <p:blipFill rotWithShape="1">
          <a:blip r:embed="rId10"/>
          <a:srcRect l="12783" t="14351" r="5779" b="10599"/>
          <a:stretch/>
        </p:blipFill>
        <p:spPr>
          <a:xfrm>
            <a:off x="5515063" y="4801545"/>
            <a:ext cx="2456088" cy="2002819"/>
          </a:xfrm>
          <a:prstGeom prst="rect">
            <a:avLst/>
          </a:prstGeom>
        </p:spPr>
      </p:pic>
      <p:pic>
        <p:nvPicPr>
          <p:cNvPr id="18" name="図 17"/>
          <p:cNvPicPr>
            <a:picLocks noChangeAspect="1"/>
          </p:cNvPicPr>
          <p:nvPr/>
        </p:nvPicPr>
        <p:blipFill rotWithShape="1">
          <a:blip r:embed="rId7"/>
          <a:srcRect l="11891" t="14438" r="5555" b="10735"/>
          <a:stretch/>
        </p:blipFill>
        <p:spPr>
          <a:xfrm>
            <a:off x="9479672" y="4801545"/>
            <a:ext cx="2428301" cy="1942641"/>
          </a:xfrm>
          <a:prstGeom prst="rect">
            <a:avLst/>
          </a:prstGeom>
        </p:spPr>
      </p:pic>
      <p:sp>
        <p:nvSpPr>
          <p:cNvPr id="19" name="正方形/長方形 18"/>
          <p:cNvSpPr/>
          <p:nvPr/>
        </p:nvSpPr>
        <p:spPr>
          <a:xfrm>
            <a:off x="1451034" y="4494410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入力データ</a:t>
            </a:r>
            <a:endParaRPr lang="ja-JP" altLang="en-US" dirty="0"/>
          </a:p>
        </p:txBody>
      </p:sp>
      <p:sp>
        <p:nvSpPr>
          <p:cNvPr id="20" name="正方形/長方形 19"/>
          <p:cNvSpPr/>
          <p:nvPr/>
        </p:nvSpPr>
        <p:spPr>
          <a:xfrm>
            <a:off x="5404279" y="4440745"/>
            <a:ext cx="20601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Bilateral filter</a:t>
            </a:r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 </a:t>
            </a:r>
            <a:r>
              <a:rPr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1</a:t>
            </a:r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回</a:t>
            </a:r>
            <a:endParaRPr lang="ja-JP" altLang="en-US" dirty="0"/>
          </a:p>
        </p:txBody>
      </p:sp>
      <p:sp>
        <p:nvSpPr>
          <p:cNvPr id="21" name="正方形/長方形 20"/>
          <p:cNvSpPr/>
          <p:nvPr/>
        </p:nvSpPr>
        <p:spPr>
          <a:xfrm>
            <a:off x="8972979" y="4440745"/>
            <a:ext cx="20601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Bilateral filter</a:t>
            </a:r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 </a:t>
            </a:r>
            <a:r>
              <a:rPr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2</a:t>
            </a:r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回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800012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sz="3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フィルタ処理</a:t>
            </a:r>
            <a:r>
              <a:rPr lang="en-US" altLang="ja-JP" sz="3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2 : </a:t>
            </a:r>
            <a:r>
              <a:rPr lang="ja-JP" altLang="en-US" sz="3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非線形フィルタ，ハーフトーニング</a:t>
            </a:r>
            <a:endParaRPr kumimoji="1" lang="ja-JP" altLang="en-US" sz="36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達成目標</a:t>
            </a:r>
            <a:endParaRPr lang="en-US" altLang="ja-JP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非線形フィルタ処理（エッジ保存平滑化フィルタ）</a:t>
            </a:r>
            <a:r>
              <a:rPr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					</a:t>
            </a:r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　の計算法と効果を説明できる</a:t>
            </a:r>
            <a:endParaRPr lang="en-US" altLang="ja-JP" sz="24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ハーフトーン処理の計算法と効果を説明できる</a:t>
            </a:r>
            <a:endParaRPr lang="en-US" altLang="ja-JP" sz="24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endParaRPr lang="en-US" altLang="ja-JP" sz="24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marL="0" indent="0">
              <a:buNone/>
            </a:pPr>
            <a:r>
              <a:rPr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Contents</a:t>
            </a:r>
            <a:endParaRPr lang="en-US" altLang="ja-JP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r>
              <a:rPr kumimoji="1"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線形フィルタの復習</a:t>
            </a:r>
            <a:endParaRPr kumimoji="1" lang="en-US" altLang="ja-JP" sz="24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r>
              <a:rPr kumimoji="1"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非線形フィルタ</a:t>
            </a:r>
            <a:endParaRPr kumimoji="1" lang="en-US" altLang="ja-JP" sz="20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r>
              <a:rPr kumimoji="1"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ハーフトーニング</a:t>
            </a:r>
            <a:endParaRPr kumimoji="1" lang="en-US" altLang="ja-JP" sz="24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23925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123949" y="283483"/>
            <a:ext cx="10287001" cy="733270"/>
          </a:xfrm>
        </p:spPr>
        <p:txBody>
          <a:bodyPr/>
          <a:lstStyle/>
          <a:p>
            <a:r>
              <a:rPr kumimoji="1"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まとめ：空間フィルタ（非線形）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123949" y="1262079"/>
            <a:ext cx="10496551" cy="5296829"/>
          </a:xfrm>
        </p:spPr>
        <p:txBody>
          <a:bodyPr/>
          <a:lstStyle/>
          <a:p>
            <a:r>
              <a:rPr kumimoji="1"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エッジ保存効果のあるフィルタを紹介した</a:t>
            </a:r>
            <a:endParaRPr kumimoji="1" lang="en-US" altLang="ja-JP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lvl="1"/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エッジ保存平滑化</a:t>
            </a:r>
            <a:endParaRPr lang="en-US" altLang="ja-JP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lvl="1"/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メディアンフィルタ</a:t>
            </a:r>
            <a:endParaRPr lang="en-US" altLang="ja-JP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lvl="1"/>
            <a:r>
              <a:rPr kumimoji="1"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バイラテラルフィルタ</a:t>
            </a:r>
            <a:endParaRPr kumimoji="1" lang="en-US" altLang="ja-JP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線形フィルタと比べ計算量は大きいが、特殊な効果が得られる</a:t>
            </a:r>
            <a:endParaRPr lang="en-US" altLang="ja-JP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endParaRPr lang="en-US" altLang="ja-JP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endParaRPr kumimoji="1" lang="ja-JP" altLang="en-US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grpSp>
        <p:nvGrpSpPr>
          <p:cNvPr id="4" name="グループ化 3"/>
          <p:cNvGrpSpPr/>
          <p:nvPr/>
        </p:nvGrpSpPr>
        <p:grpSpPr>
          <a:xfrm>
            <a:off x="1829194" y="3607786"/>
            <a:ext cx="7768972" cy="2850163"/>
            <a:chOff x="0" y="4370491"/>
            <a:chExt cx="5888182" cy="2160167"/>
          </a:xfrm>
        </p:grpSpPr>
        <p:pic>
          <p:nvPicPr>
            <p:cNvPr id="5" name="図 150" descr="img_5154.bmp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4370491"/>
              <a:ext cx="2871134" cy="21522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図 151" descr="img_5154_BF10_04_4.bmp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18543" y="4378429"/>
              <a:ext cx="2869639" cy="21522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7" name="テキスト ボックス 6"/>
          <p:cNvSpPr txBox="1"/>
          <p:nvPr/>
        </p:nvSpPr>
        <p:spPr>
          <a:xfrm>
            <a:off x="6464614" y="6519446"/>
            <a:ext cx="40527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写真は </a:t>
            </a:r>
            <a:r>
              <a:rPr lang="en-US" altLang="ja-JP" sz="1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Shin </a:t>
            </a:r>
            <a:r>
              <a:rPr lang="en-US" altLang="ja-JP" sz="1400" dirty="0" err="1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Yoshizawa</a:t>
            </a:r>
            <a:r>
              <a:rPr lang="ja-JP" altLang="en-US" sz="1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氏により提供されたもの</a:t>
            </a:r>
          </a:p>
        </p:txBody>
      </p:sp>
    </p:spTree>
    <p:extLst>
      <p:ext uri="{BB962C8B-B14F-4D97-AF65-F5344CB8AC3E}">
        <p14:creationId xmlns:p14="http://schemas.microsoft.com/office/powerpoint/2010/main" val="1244047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08340" y="2785496"/>
            <a:ext cx="11473211" cy="733270"/>
          </a:xfrm>
        </p:spPr>
        <p:txBody>
          <a:bodyPr/>
          <a:lstStyle/>
          <a:p>
            <a:pPr algn="ctr"/>
            <a:r>
              <a:rPr lang="ja-JP" altLang="en-US" b="1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ハーフトーン処理</a:t>
            </a:r>
            <a:endParaRPr kumimoji="1" lang="ja-JP" altLang="en-US" b="1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22238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ハーフトーン処理</a:t>
            </a:r>
            <a:endParaRPr kumimoji="1" lang="ja-JP" altLang="en-US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199" y="1578529"/>
            <a:ext cx="7390699" cy="1090595"/>
          </a:xfrm>
        </p:spPr>
        <p:txBody>
          <a:bodyPr>
            <a:normAutofit/>
          </a:bodyPr>
          <a:lstStyle/>
          <a:p>
            <a:r>
              <a:rPr lang="ja-JP" altLang="en-US" sz="20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グレースケール画像を白黒</a:t>
            </a:r>
            <a:r>
              <a:rPr lang="en-US" altLang="ja-JP" sz="20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2</a:t>
            </a:r>
            <a:r>
              <a:rPr lang="ja-JP" altLang="en-US" sz="20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値画像に変換する</a:t>
            </a:r>
            <a:endParaRPr lang="en-US" altLang="ja-JP" sz="20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lvl="1"/>
            <a:r>
              <a:rPr lang="ja-JP" altLang="en-US" sz="1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白黒画素の密度により濃淡を表現する</a:t>
            </a:r>
            <a:endParaRPr lang="en-US" altLang="ja-JP" sz="16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lvl="1"/>
            <a:r>
              <a:rPr lang="ja-JP" altLang="en-US" sz="1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画素が十分細かければ人の目に濃淡として認識される</a:t>
            </a:r>
            <a:endParaRPr lang="en-US" altLang="ja-JP" sz="16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grpSp>
        <p:nvGrpSpPr>
          <p:cNvPr id="12" name="グループ化 11"/>
          <p:cNvGrpSpPr/>
          <p:nvPr/>
        </p:nvGrpSpPr>
        <p:grpSpPr>
          <a:xfrm>
            <a:off x="901699" y="6496929"/>
            <a:ext cx="10210801" cy="392806"/>
            <a:chOff x="901699" y="6325494"/>
            <a:chExt cx="10210801" cy="392806"/>
          </a:xfrm>
        </p:grpSpPr>
        <p:sp>
          <p:nvSpPr>
            <p:cNvPr id="4" name="コンテンツ プレースホルダー 2"/>
            <p:cNvSpPr txBox="1">
              <a:spLocks/>
            </p:cNvSpPr>
            <p:nvPr/>
          </p:nvSpPr>
          <p:spPr>
            <a:xfrm>
              <a:off x="901699" y="6325494"/>
              <a:ext cx="2374901" cy="392806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 lnSpcReduction="1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kumimoji="1" sz="2800" kern="120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2400" kern="120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ja-JP" altLang="en-US" sz="2400" dirty="0">
                  <a:latin typeface="游ゴシック" panose="020B0400000000000000" pitchFamily="50" charset="-128"/>
                  <a:ea typeface="游ゴシック" panose="020B0400000000000000" pitchFamily="50" charset="-128"/>
                </a:rPr>
                <a:t>濃度パターン法</a:t>
              </a:r>
              <a:endParaRPr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5" name="コンテンツ プレースホルダー 2"/>
            <p:cNvSpPr txBox="1">
              <a:spLocks/>
            </p:cNvSpPr>
            <p:nvPr/>
          </p:nvSpPr>
          <p:spPr>
            <a:xfrm>
              <a:off x="4807396" y="6325494"/>
              <a:ext cx="2374901" cy="392806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 lnSpcReduction="1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kumimoji="1" sz="2800" kern="120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2400" kern="120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ja-JP" altLang="en-US" sz="2400" dirty="0">
                  <a:latin typeface="游ゴシック" panose="020B0400000000000000" pitchFamily="50" charset="-128"/>
                  <a:ea typeface="游ゴシック" panose="020B0400000000000000" pitchFamily="50" charset="-128"/>
                </a:rPr>
                <a:t>ディザ</a:t>
              </a:r>
              <a:r>
                <a:rPr lang="ja-JP" altLang="en-US" sz="2400" dirty="0" smtClean="0">
                  <a:latin typeface="游ゴシック" panose="020B0400000000000000" pitchFamily="50" charset="-128"/>
                  <a:ea typeface="游ゴシック" panose="020B0400000000000000" pitchFamily="50" charset="-128"/>
                </a:rPr>
                <a:t>法</a:t>
              </a:r>
              <a:endParaRPr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6" name="コンテンツ プレースホルダー 2"/>
            <p:cNvSpPr txBox="1">
              <a:spLocks/>
            </p:cNvSpPr>
            <p:nvPr/>
          </p:nvSpPr>
          <p:spPr>
            <a:xfrm>
              <a:off x="8737599" y="6325494"/>
              <a:ext cx="2374901" cy="392806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 lnSpcReduction="1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kumimoji="1" sz="2800" kern="120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2400" kern="120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ja-JP" altLang="en-US" sz="2400" dirty="0">
                  <a:latin typeface="游ゴシック" panose="020B0400000000000000" pitchFamily="50" charset="-128"/>
                  <a:ea typeface="游ゴシック" panose="020B0400000000000000" pitchFamily="50" charset="-128"/>
                </a:rPr>
                <a:t>誤差拡散</a:t>
              </a:r>
              <a:endParaRPr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</p:grpSp>
      <p:pic>
        <p:nvPicPr>
          <p:cNvPr id="17" name="図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80" y="4113716"/>
            <a:ext cx="3499484" cy="2332989"/>
          </a:xfrm>
          <a:prstGeom prst="rect">
            <a:avLst/>
          </a:prstGeom>
        </p:spPr>
      </p:pic>
      <p:pic>
        <p:nvPicPr>
          <p:cNvPr id="18" name="図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5901" y="4113716"/>
            <a:ext cx="3499484" cy="2332989"/>
          </a:xfrm>
          <a:prstGeom prst="rect">
            <a:avLst/>
          </a:prstGeom>
        </p:spPr>
      </p:pic>
      <p:pic>
        <p:nvPicPr>
          <p:cNvPr id="20" name="図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0926" y="4113716"/>
            <a:ext cx="3499484" cy="2332989"/>
          </a:xfrm>
          <a:prstGeom prst="rect">
            <a:avLst/>
          </a:prstGeom>
        </p:spPr>
      </p:pic>
      <p:pic>
        <p:nvPicPr>
          <p:cNvPr id="21" name="図 2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42" t="16222" r="58082" b="67760"/>
          <a:stretch/>
        </p:blipFill>
        <p:spPr>
          <a:xfrm>
            <a:off x="1002347" y="2869692"/>
            <a:ext cx="2546350" cy="1193800"/>
          </a:xfrm>
          <a:prstGeom prst="rect">
            <a:avLst/>
          </a:prstGeom>
        </p:spPr>
      </p:pic>
      <p:pic>
        <p:nvPicPr>
          <p:cNvPr id="22" name="図 2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05" t="16331" r="59398" b="68971"/>
          <a:stretch/>
        </p:blipFill>
        <p:spPr>
          <a:xfrm>
            <a:off x="5001843" y="2869692"/>
            <a:ext cx="2387600" cy="1193800"/>
          </a:xfrm>
          <a:prstGeom prst="rect">
            <a:avLst/>
          </a:prstGeom>
        </p:spPr>
      </p:pic>
      <p:pic>
        <p:nvPicPr>
          <p:cNvPr id="23" name="図 2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26" t="17063" r="58756" b="69599"/>
          <a:stretch/>
        </p:blipFill>
        <p:spPr>
          <a:xfrm>
            <a:off x="8944231" y="2869692"/>
            <a:ext cx="2472875" cy="1193800"/>
          </a:xfrm>
          <a:prstGeom prst="rect">
            <a:avLst/>
          </a:prstGeom>
        </p:spPr>
      </p:pic>
      <p:pic>
        <p:nvPicPr>
          <p:cNvPr id="24" name="図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7330" y="249797"/>
            <a:ext cx="3443390" cy="2295593"/>
          </a:xfrm>
          <a:prstGeom prst="rect">
            <a:avLst/>
          </a:prstGeom>
        </p:spPr>
      </p:pic>
      <p:sp>
        <p:nvSpPr>
          <p:cNvPr id="25" name="正方形/長方形 24"/>
          <p:cNvSpPr/>
          <p:nvPr/>
        </p:nvSpPr>
        <p:spPr>
          <a:xfrm>
            <a:off x="1333498" y="4514851"/>
            <a:ext cx="547687" cy="29051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5238748" y="4514851"/>
            <a:ext cx="547687" cy="29051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9208768" y="4514851"/>
            <a:ext cx="547687" cy="29051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8" name="図 2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16" t="16767" r="60604" b="67881"/>
          <a:stretch/>
        </p:blipFill>
        <p:spPr>
          <a:xfrm>
            <a:off x="6133449" y="249797"/>
            <a:ext cx="2097695" cy="1194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770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7" name="図 57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16" t="16767" r="60604" b="69467"/>
          <a:stretch/>
        </p:blipFill>
        <p:spPr>
          <a:xfrm>
            <a:off x="6504506" y="2305670"/>
            <a:ext cx="2482018" cy="1260446"/>
          </a:xfrm>
          <a:prstGeom prst="rect">
            <a:avLst/>
          </a:prstGeom>
        </p:spPr>
      </p:pic>
      <p:pic>
        <p:nvPicPr>
          <p:cNvPr id="576" name="図 57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16" t="16767" r="60604" b="69467"/>
          <a:stretch/>
        </p:blipFill>
        <p:spPr>
          <a:xfrm>
            <a:off x="6497251" y="539779"/>
            <a:ext cx="2482018" cy="1260446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927099" y="258083"/>
            <a:ext cx="4991101" cy="733270"/>
          </a:xfrm>
        </p:spPr>
        <p:txBody>
          <a:bodyPr>
            <a:normAutofit/>
          </a:bodyPr>
          <a:lstStyle/>
          <a:p>
            <a:r>
              <a:rPr lang="ja-JP" altLang="en-US" sz="4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濃度パターン法</a:t>
            </a:r>
            <a:endParaRPr kumimoji="1" lang="ja-JP" altLang="en-US" sz="4000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1046844"/>
            <a:ext cx="5892086" cy="2162628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ja-JP" altLang="en-US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元画像を</a:t>
            </a:r>
            <a:r>
              <a:rPr lang="en-US" altLang="ja-JP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4X4</a:t>
            </a:r>
            <a:r>
              <a:rPr lang="ja-JP" altLang="en-US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のブロックに分割</a:t>
            </a:r>
            <a:endParaRPr lang="en-US" altLang="ja-JP" sz="2400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  <a:p>
            <a:pPr marL="514350" indent="-514350">
              <a:buAutoNum type="arabicPeriod"/>
            </a:pPr>
            <a:r>
              <a:rPr kumimoji="1" lang="ja-JP" altLang="en-US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各ブロックの平均輝度値を計算</a:t>
            </a:r>
            <a:endParaRPr kumimoji="1" lang="en-US" altLang="ja-JP" sz="2400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  <a:p>
            <a:pPr marL="514350" indent="-514350">
              <a:buAutoNum type="arabicPeriod"/>
            </a:pPr>
            <a:r>
              <a:rPr lang="ja-JP" altLang="en-US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各ブロックについて似た平均輝度値をもつパターンを選択し，置き換える</a:t>
            </a:r>
            <a:endParaRPr lang="en-US" altLang="ja-JP" sz="2400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ja-JP" sz="18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※</a:t>
            </a:r>
            <a:r>
              <a:rPr lang="ja-JP" altLang="en-US" sz="18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ブロックのサイズは変更可（今回は</a:t>
            </a:r>
            <a:r>
              <a:rPr lang="en-US" altLang="ja-JP" sz="18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4x4</a:t>
            </a:r>
            <a:r>
              <a:rPr lang="ja-JP" altLang="en-US" sz="18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）</a:t>
            </a:r>
            <a:endParaRPr lang="en-US" altLang="ja-JP" sz="2400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368" name="正方形/長方形 367"/>
          <p:cNvSpPr/>
          <p:nvPr/>
        </p:nvSpPr>
        <p:spPr>
          <a:xfrm>
            <a:off x="6766308" y="6421219"/>
            <a:ext cx="44125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ja-JP" altLang="en-US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欠点 </a:t>
            </a:r>
            <a:r>
              <a:rPr lang="en-US" altLang="ja-JP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: </a:t>
            </a:r>
            <a:r>
              <a:rPr lang="ja-JP" altLang="en-US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繰り返しパターンが目立つ</a:t>
            </a:r>
          </a:p>
        </p:txBody>
      </p:sp>
      <p:grpSp>
        <p:nvGrpSpPr>
          <p:cNvPr id="31" name="グループ化 30"/>
          <p:cNvGrpSpPr/>
          <p:nvPr/>
        </p:nvGrpSpPr>
        <p:grpSpPr>
          <a:xfrm>
            <a:off x="1438568" y="3248322"/>
            <a:ext cx="730682" cy="729612"/>
            <a:chOff x="6967471" y="1365160"/>
            <a:chExt cx="3666186" cy="3660818"/>
          </a:xfrm>
          <a:solidFill>
            <a:schemeClr val="bg1"/>
          </a:solidFill>
        </p:grpSpPr>
        <p:grpSp>
          <p:nvGrpSpPr>
            <p:cNvPr id="32" name="グループ化 31"/>
            <p:cNvGrpSpPr/>
            <p:nvPr/>
          </p:nvGrpSpPr>
          <p:grpSpPr>
            <a:xfrm>
              <a:off x="6967471" y="1365160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48" name="正方形/長方形 47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49" name="正方形/長方形 48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50" name="正方形/長方形 49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51" name="正方形/長方形 50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3" name="グループ化 32"/>
            <p:cNvGrpSpPr/>
            <p:nvPr/>
          </p:nvGrpSpPr>
          <p:grpSpPr>
            <a:xfrm>
              <a:off x="6967471" y="2280633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44" name="正方形/長方形 43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45" name="正方形/長方形 44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46" name="正方形/長方形 45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47" name="正方形/長方形 46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4" name="グループ化 33"/>
            <p:cNvGrpSpPr/>
            <p:nvPr/>
          </p:nvGrpSpPr>
          <p:grpSpPr>
            <a:xfrm>
              <a:off x="6967471" y="3196106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40" name="正方形/長方形 39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41" name="正方形/長方形 40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42" name="正方形/長方形 41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43" name="正方形/長方形 42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5" name="グループ化 34"/>
            <p:cNvGrpSpPr/>
            <p:nvPr/>
          </p:nvGrpSpPr>
          <p:grpSpPr>
            <a:xfrm>
              <a:off x="6967471" y="4111578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36" name="正方形/長方形 35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7" name="正方形/長方形 36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8" name="正方形/長方形 37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9" name="正方形/長方形 38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52" name="グループ化 51"/>
          <p:cNvGrpSpPr/>
          <p:nvPr/>
        </p:nvGrpSpPr>
        <p:grpSpPr>
          <a:xfrm>
            <a:off x="2302851" y="3248322"/>
            <a:ext cx="730682" cy="729612"/>
            <a:chOff x="6967471" y="1365160"/>
            <a:chExt cx="3666186" cy="3660818"/>
          </a:xfrm>
          <a:solidFill>
            <a:schemeClr val="bg1"/>
          </a:solidFill>
        </p:grpSpPr>
        <p:grpSp>
          <p:nvGrpSpPr>
            <p:cNvPr id="53" name="グループ化 52"/>
            <p:cNvGrpSpPr/>
            <p:nvPr/>
          </p:nvGrpSpPr>
          <p:grpSpPr>
            <a:xfrm>
              <a:off x="6967471" y="1365160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69" name="正方形/長方形 68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70" name="正方形/長方形 69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71" name="正方形/長方形 70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72" name="正方形/長方形 71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54" name="グループ化 53"/>
            <p:cNvGrpSpPr/>
            <p:nvPr/>
          </p:nvGrpSpPr>
          <p:grpSpPr>
            <a:xfrm>
              <a:off x="6967471" y="2280633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65" name="正方形/長方形 64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66" name="正方形/長方形 65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67" name="正方形/長方形 66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68" name="正方形/長方形 67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55" name="グループ化 54"/>
            <p:cNvGrpSpPr/>
            <p:nvPr/>
          </p:nvGrpSpPr>
          <p:grpSpPr>
            <a:xfrm>
              <a:off x="6967471" y="3196106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61" name="正方形/長方形 60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62" name="正方形/長方形 61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63" name="正方形/長方形 62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64" name="正方形/長方形 63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56" name="グループ化 55"/>
            <p:cNvGrpSpPr/>
            <p:nvPr/>
          </p:nvGrpSpPr>
          <p:grpSpPr>
            <a:xfrm>
              <a:off x="6967471" y="4111578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57" name="正方形/長方形 56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58" name="正方形/長方形 57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59" name="正方形/長方形 58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60" name="正方形/長方形 59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73" name="グループ化 72"/>
          <p:cNvGrpSpPr/>
          <p:nvPr/>
        </p:nvGrpSpPr>
        <p:grpSpPr>
          <a:xfrm>
            <a:off x="3167134" y="3248322"/>
            <a:ext cx="730682" cy="729612"/>
            <a:chOff x="6967471" y="1365160"/>
            <a:chExt cx="3666186" cy="3660818"/>
          </a:xfrm>
          <a:solidFill>
            <a:schemeClr val="bg1"/>
          </a:solidFill>
        </p:grpSpPr>
        <p:grpSp>
          <p:nvGrpSpPr>
            <p:cNvPr id="74" name="グループ化 73"/>
            <p:cNvGrpSpPr/>
            <p:nvPr/>
          </p:nvGrpSpPr>
          <p:grpSpPr>
            <a:xfrm>
              <a:off x="6967471" y="1365160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90" name="正方形/長方形 89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91" name="正方形/長方形 90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92" name="正方形/長方形 91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93" name="正方形/長方形 92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75" name="グループ化 74"/>
            <p:cNvGrpSpPr/>
            <p:nvPr/>
          </p:nvGrpSpPr>
          <p:grpSpPr>
            <a:xfrm>
              <a:off x="6967471" y="2280633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86" name="正方形/長方形 85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87" name="正方形/長方形 86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88" name="正方形/長方形 87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89" name="正方形/長方形 88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76" name="グループ化 75"/>
            <p:cNvGrpSpPr/>
            <p:nvPr/>
          </p:nvGrpSpPr>
          <p:grpSpPr>
            <a:xfrm>
              <a:off x="6967471" y="3196106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82" name="正方形/長方形 81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83" name="正方形/長方形 82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84" name="正方形/長方形 83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85" name="正方形/長方形 84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77" name="グループ化 76"/>
            <p:cNvGrpSpPr/>
            <p:nvPr/>
          </p:nvGrpSpPr>
          <p:grpSpPr>
            <a:xfrm>
              <a:off x="6967471" y="4111578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78" name="正方形/長方形 77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79" name="正方形/長方形 78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80" name="正方形/長方形 79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81" name="正方形/長方形 80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94" name="グループ化 93"/>
          <p:cNvGrpSpPr/>
          <p:nvPr/>
        </p:nvGrpSpPr>
        <p:grpSpPr>
          <a:xfrm>
            <a:off x="4031417" y="3248322"/>
            <a:ext cx="730682" cy="729612"/>
            <a:chOff x="6967471" y="1365160"/>
            <a:chExt cx="3666186" cy="3660818"/>
          </a:xfrm>
          <a:solidFill>
            <a:schemeClr val="bg1"/>
          </a:solidFill>
        </p:grpSpPr>
        <p:grpSp>
          <p:nvGrpSpPr>
            <p:cNvPr id="95" name="グループ化 94"/>
            <p:cNvGrpSpPr/>
            <p:nvPr/>
          </p:nvGrpSpPr>
          <p:grpSpPr>
            <a:xfrm>
              <a:off x="6967471" y="1365160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111" name="正方形/長方形 110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2" name="正方形/長方形 111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3" name="正方形/長方形 112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4" name="正方形/長方形 113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96" name="グループ化 95"/>
            <p:cNvGrpSpPr/>
            <p:nvPr/>
          </p:nvGrpSpPr>
          <p:grpSpPr>
            <a:xfrm>
              <a:off x="6967471" y="2280633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107" name="正方形/長方形 106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8" name="正方形/長方形 107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9" name="正方形/長方形 108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0" name="正方形/長方形 109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97" name="グループ化 96"/>
            <p:cNvGrpSpPr/>
            <p:nvPr/>
          </p:nvGrpSpPr>
          <p:grpSpPr>
            <a:xfrm>
              <a:off x="6967471" y="3196106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103" name="正方形/長方形 102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4" name="正方形/長方形 103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5" name="正方形/長方形 104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6" name="正方形/長方形 105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98" name="グループ化 97"/>
            <p:cNvGrpSpPr/>
            <p:nvPr/>
          </p:nvGrpSpPr>
          <p:grpSpPr>
            <a:xfrm>
              <a:off x="6967471" y="4111578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99" name="正方形/長方形 98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0" name="正方形/長方形 99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1" name="正方形/長方形 100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2" name="正方形/長方形 101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115" name="グループ化 114"/>
          <p:cNvGrpSpPr/>
          <p:nvPr/>
        </p:nvGrpSpPr>
        <p:grpSpPr>
          <a:xfrm>
            <a:off x="4895699" y="3248322"/>
            <a:ext cx="730682" cy="729612"/>
            <a:chOff x="6967471" y="1365160"/>
            <a:chExt cx="3666186" cy="3660818"/>
          </a:xfrm>
          <a:solidFill>
            <a:schemeClr val="bg1"/>
          </a:solidFill>
        </p:grpSpPr>
        <p:grpSp>
          <p:nvGrpSpPr>
            <p:cNvPr id="116" name="グループ化 115"/>
            <p:cNvGrpSpPr/>
            <p:nvPr/>
          </p:nvGrpSpPr>
          <p:grpSpPr>
            <a:xfrm>
              <a:off x="6967471" y="1365160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132" name="正方形/長方形 131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3" name="正方形/長方形 132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4" name="正方形/長方形 133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5" name="正方形/長方形 134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17" name="グループ化 116"/>
            <p:cNvGrpSpPr/>
            <p:nvPr/>
          </p:nvGrpSpPr>
          <p:grpSpPr>
            <a:xfrm>
              <a:off x="6967471" y="2280633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128" name="正方形/長方形 127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9" name="正方形/長方形 128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0" name="正方形/長方形 129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1" name="正方形/長方形 130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18" name="グループ化 117"/>
            <p:cNvGrpSpPr/>
            <p:nvPr/>
          </p:nvGrpSpPr>
          <p:grpSpPr>
            <a:xfrm>
              <a:off x="6967471" y="3196106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124" name="正方形/長方形 123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5" name="正方形/長方形 124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6" name="正方形/長方形 125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7" name="正方形/長方形 126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19" name="グループ化 118"/>
            <p:cNvGrpSpPr/>
            <p:nvPr/>
          </p:nvGrpSpPr>
          <p:grpSpPr>
            <a:xfrm>
              <a:off x="6967471" y="4111578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120" name="正方形/長方形 119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1" name="正方形/長方形 120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2" name="正方形/長方形 121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3" name="正方形/長方形 122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136" name="グループ化 135"/>
          <p:cNvGrpSpPr/>
          <p:nvPr/>
        </p:nvGrpSpPr>
        <p:grpSpPr>
          <a:xfrm>
            <a:off x="574285" y="4322380"/>
            <a:ext cx="730682" cy="729612"/>
            <a:chOff x="6967471" y="1365160"/>
            <a:chExt cx="3666186" cy="3660818"/>
          </a:xfrm>
          <a:solidFill>
            <a:schemeClr val="bg1"/>
          </a:solidFill>
        </p:grpSpPr>
        <p:grpSp>
          <p:nvGrpSpPr>
            <p:cNvPr id="137" name="グループ化 136"/>
            <p:cNvGrpSpPr/>
            <p:nvPr/>
          </p:nvGrpSpPr>
          <p:grpSpPr>
            <a:xfrm>
              <a:off x="6967471" y="1365160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153" name="正方形/長方形 152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4" name="正方形/長方形 153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5" name="正方形/長方形 154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6" name="正方形/長方形 155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38" name="グループ化 137"/>
            <p:cNvGrpSpPr/>
            <p:nvPr/>
          </p:nvGrpSpPr>
          <p:grpSpPr>
            <a:xfrm>
              <a:off x="6967471" y="2280633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149" name="正方形/長方形 148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0" name="正方形/長方形 149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1" name="正方形/長方形 150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2" name="正方形/長方形 151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39" name="グループ化 138"/>
            <p:cNvGrpSpPr/>
            <p:nvPr/>
          </p:nvGrpSpPr>
          <p:grpSpPr>
            <a:xfrm>
              <a:off x="6967471" y="3196106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145" name="正方形/長方形 144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6" name="正方形/長方形 145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7" name="正方形/長方形 146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8" name="正方形/長方形 147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40" name="グループ化 139"/>
            <p:cNvGrpSpPr/>
            <p:nvPr/>
          </p:nvGrpSpPr>
          <p:grpSpPr>
            <a:xfrm>
              <a:off x="6967471" y="4111578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141" name="正方形/長方形 140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2" name="正方形/長方形 141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3" name="正方形/長方形 142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4" name="正方形/長方形 143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157" name="グループ化 156"/>
          <p:cNvGrpSpPr/>
          <p:nvPr/>
        </p:nvGrpSpPr>
        <p:grpSpPr>
          <a:xfrm>
            <a:off x="1438568" y="4322380"/>
            <a:ext cx="730682" cy="729612"/>
            <a:chOff x="6967471" y="1365160"/>
            <a:chExt cx="3666186" cy="3660818"/>
          </a:xfrm>
          <a:solidFill>
            <a:schemeClr val="bg1"/>
          </a:solidFill>
        </p:grpSpPr>
        <p:grpSp>
          <p:nvGrpSpPr>
            <p:cNvPr id="158" name="グループ化 157"/>
            <p:cNvGrpSpPr/>
            <p:nvPr/>
          </p:nvGrpSpPr>
          <p:grpSpPr>
            <a:xfrm>
              <a:off x="6967471" y="1365160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174" name="正方形/長方形 173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5" name="正方形/長方形 174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6" name="正方形/長方形 175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7" name="正方形/長方形 176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59" name="グループ化 158"/>
            <p:cNvGrpSpPr/>
            <p:nvPr/>
          </p:nvGrpSpPr>
          <p:grpSpPr>
            <a:xfrm>
              <a:off x="6967471" y="2280633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170" name="正方形/長方形 169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1" name="正方形/長方形 170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2" name="正方形/長方形 171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3" name="正方形/長方形 172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60" name="グループ化 159"/>
            <p:cNvGrpSpPr/>
            <p:nvPr/>
          </p:nvGrpSpPr>
          <p:grpSpPr>
            <a:xfrm>
              <a:off x="6967471" y="3196106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166" name="正方形/長方形 165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7" name="正方形/長方形 166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8" name="正方形/長方形 167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9" name="正方形/長方形 168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61" name="グループ化 160"/>
            <p:cNvGrpSpPr/>
            <p:nvPr/>
          </p:nvGrpSpPr>
          <p:grpSpPr>
            <a:xfrm>
              <a:off x="6967471" y="4111578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162" name="正方形/長方形 161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3" name="正方形/長方形 162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4" name="正方形/長方形 163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5" name="正方形/長方形 164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178" name="グループ化 177"/>
          <p:cNvGrpSpPr/>
          <p:nvPr/>
        </p:nvGrpSpPr>
        <p:grpSpPr>
          <a:xfrm>
            <a:off x="2302851" y="4322380"/>
            <a:ext cx="730682" cy="729612"/>
            <a:chOff x="6967471" y="1365160"/>
            <a:chExt cx="3666186" cy="3660818"/>
          </a:xfrm>
          <a:solidFill>
            <a:schemeClr val="bg1"/>
          </a:solidFill>
        </p:grpSpPr>
        <p:grpSp>
          <p:nvGrpSpPr>
            <p:cNvPr id="179" name="グループ化 178"/>
            <p:cNvGrpSpPr/>
            <p:nvPr/>
          </p:nvGrpSpPr>
          <p:grpSpPr>
            <a:xfrm>
              <a:off x="6967471" y="1365160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195" name="正方形/長方形 194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6" name="正方形/長方形 195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7" name="正方形/長方形 196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8" name="正方形/長方形 197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80" name="グループ化 179"/>
            <p:cNvGrpSpPr/>
            <p:nvPr/>
          </p:nvGrpSpPr>
          <p:grpSpPr>
            <a:xfrm>
              <a:off x="6967471" y="2280633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191" name="正方形/長方形 190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2" name="正方形/長方形 191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3" name="正方形/長方形 192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4" name="正方形/長方形 193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81" name="グループ化 180"/>
            <p:cNvGrpSpPr/>
            <p:nvPr/>
          </p:nvGrpSpPr>
          <p:grpSpPr>
            <a:xfrm>
              <a:off x="6967471" y="3196106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187" name="正方形/長方形 186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8" name="正方形/長方形 187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9" name="正方形/長方形 188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0" name="正方形/長方形 189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82" name="グループ化 181"/>
            <p:cNvGrpSpPr/>
            <p:nvPr/>
          </p:nvGrpSpPr>
          <p:grpSpPr>
            <a:xfrm>
              <a:off x="6967471" y="4111578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183" name="正方形/長方形 182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4" name="正方形/長方形 183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5" name="正方形/長方形 184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6" name="正方形/長方形 185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199" name="グループ化 198"/>
          <p:cNvGrpSpPr/>
          <p:nvPr/>
        </p:nvGrpSpPr>
        <p:grpSpPr>
          <a:xfrm>
            <a:off x="3167134" y="4322380"/>
            <a:ext cx="730682" cy="729612"/>
            <a:chOff x="6967471" y="1365160"/>
            <a:chExt cx="3666186" cy="3660818"/>
          </a:xfrm>
          <a:solidFill>
            <a:schemeClr val="bg1"/>
          </a:solidFill>
        </p:grpSpPr>
        <p:grpSp>
          <p:nvGrpSpPr>
            <p:cNvPr id="200" name="グループ化 199"/>
            <p:cNvGrpSpPr/>
            <p:nvPr/>
          </p:nvGrpSpPr>
          <p:grpSpPr>
            <a:xfrm>
              <a:off x="6967471" y="1365160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216" name="正方形/長方形 215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7" name="正方形/長方形 216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8" name="正方形/長方形 217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9" name="正方形/長方形 218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01" name="グループ化 200"/>
            <p:cNvGrpSpPr/>
            <p:nvPr/>
          </p:nvGrpSpPr>
          <p:grpSpPr>
            <a:xfrm>
              <a:off x="6967471" y="2280633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212" name="正方形/長方形 211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3" name="正方形/長方形 212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4" name="正方形/長方形 213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5" name="正方形/長方形 214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02" name="グループ化 201"/>
            <p:cNvGrpSpPr/>
            <p:nvPr/>
          </p:nvGrpSpPr>
          <p:grpSpPr>
            <a:xfrm>
              <a:off x="6967471" y="3196106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208" name="正方形/長方形 207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9" name="正方形/長方形 208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0" name="正方形/長方形 209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1" name="正方形/長方形 210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03" name="グループ化 202"/>
            <p:cNvGrpSpPr/>
            <p:nvPr/>
          </p:nvGrpSpPr>
          <p:grpSpPr>
            <a:xfrm>
              <a:off x="6967471" y="4111578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204" name="正方形/長方形 203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5" name="正方形/長方形 204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6" name="正方形/長方形 205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7" name="正方形/長方形 206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220" name="グループ化 219"/>
          <p:cNvGrpSpPr/>
          <p:nvPr/>
        </p:nvGrpSpPr>
        <p:grpSpPr>
          <a:xfrm>
            <a:off x="4031417" y="4322380"/>
            <a:ext cx="730682" cy="729612"/>
            <a:chOff x="6967471" y="1365160"/>
            <a:chExt cx="3666186" cy="3660818"/>
          </a:xfrm>
          <a:solidFill>
            <a:schemeClr val="bg1"/>
          </a:solidFill>
        </p:grpSpPr>
        <p:grpSp>
          <p:nvGrpSpPr>
            <p:cNvPr id="221" name="グループ化 220"/>
            <p:cNvGrpSpPr/>
            <p:nvPr/>
          </p:nvGrpSpPr>
          <p:grpSpPr>
            <a:xfrm>
              <a:off x="6967471" y="1365160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237" name="正方形/長方形 236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8" name="正方形/長方形 237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9" name="正方形/長方形 238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0" name="正方形/長方形 239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22" name="グループ化 221"/>
            <p:cNvGrpSpPr/>
            <p:nvPr/>
          </p:nvGrpSpPr>
          <p:grpSpPr>
            <a:xfrm>
              <a:off x="6967471" y="2280633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233" name="正方形/長方形 232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4" name="正方形/長方形 233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5" name="正方形/長方形 234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6" name="正方形/長方形 235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23" name="グループ化 222"/>
            <p:cNvGrpSpPr/>
            <p:nvPr/>
          </p:nvGrpSpPr>
          <p:grpSpPr>
            <a:xfrm>
              <a:off x="6967471" y="3196106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229" name="正方形/長方形 228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0" name="正方形/長方形 229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1" name="正方形/長方形 230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2" name="正方形/長方形 231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24" name="グループ化 223"/>
            <p:cNvGrpSpPr/>
            <p:nvPr/>
          </p:nvGrpSpPr>
          <p:grpSpPr>
            <a:xfrm>
              <a:off x="6967471" y="4111578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225" name="正方形/長方形 224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6" name="正方形/長方形 225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7" name="正方形/長方形 226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8" name="正方形/長方形 227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241" name="グループ化 240"/>
          <p:cNvGrpSpPr/>
          <p:nvPr/>
        </p:nvGrpSpPr>
        <p:grpSpPr>
          <a:xfrm>
            <a:off x="4895699" y="4322380"/>
            <a:ext cx="730682" cy="729612"/>
            <a:chOff x="6967471" y="1365160"/>
            <a:chExt cx="3666186" cy="3660818"/>
          </a:xfrm>
          <a:solidFill>
            <a:schemeClr val="bg1"/>
          </a:solidFill>
        </p:grpSpPr>
        <p:grpSp>
          <p:nvGrpSpPr>
            <p:cNvPr id="242" name="グループ化 241"/>
            <p:cNvGrpSpPr/>
            <p:nvPr/>
          </p:nvGrpSpPr>
          <p:grpSpPr>
            <a:xfrm>
              <a:off x="6967471" y="1365160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258" name="正方形/長方形 257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9" name="正方形/長方形 258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0" name="正方形/長方形 259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1" name="正方形/長方形 260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43" name="グループ化 242"/>
            <p:cNvGrpSpPr/>
            <p:nvPr/>
          </p:nvGrpSpPr>
          <p:grpSpPr>
            <a:xfrm>
              <a:off x="6967471" y="2280633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254" name="正方形/長方形 253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5" name="正方形/長方形 254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6" name="正方形/長方形 255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7" name="正方形/長方形 256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44" name="グループ化 243"/>
            <p:cNvGrpSpPr/>
            <p:nvPr/>
          </p:nvGrpSpPr>
          <p:grpSpPr>
            <a:xfrm>
              <a:off x="6967471" y="3196106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250" name="正方形/長方形 249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1" name="正方形/長方形 250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2" name="正方形/長方形 251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3" name="正方形/長方形 252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45" name="グループ化 244"/>
            <p:cNvGrpSpPr/>
            <p:nvPr/>
          </p:nvGrpSpPr>
          <p:grpSpPr>
            <a:xfrm>
              <a:off x="6967471" y="4111578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246" name="正方形/長方形 245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7" name="正方形/長方形 246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8" name="正方形/長方形 247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9" name="正方形/長方形 248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262" name="グループ化 261"/>
          <p:cNvGrpSpPr/>
          <p:nvPr/>
        </p:nvGrpSpPr>
        <p:grpSpPr>
          <a:xfrm>
            <a:off x="574285" y="5480902"/>
            <a:ext cx="730682" cy="729612"/>
            <a:chOff x="6967471" y="1365160"/>
            <a:chExt cx="3666186" cy="3660818"/>
          </a:xfrm>
          <a:solidFill>
            <a:schemeClr val="bg1"/>
          </a:solidFill>
        </p:grpSpPr>
        <p:grpSp>
          <p:nvGrpSpPr>
            <p:cNvPr id="263" name="グループ化 262"/>
            <p:cNvGrpSpPr/>
            <p:nvPr/>
          </p:nvGrpSpPr>
          <p:grpSpPr>
            <a:xfrm>
              <a:off x="6967471" y="1365160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279" name="正方形/長方形 278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0" name="正方形/長方形 279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1" name="正方形/長方形 280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2" name="正方形/長方形 281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64" name="グループ化 263"/>
            <p:cNvGrpSpPr/>
            <p:nvPr/>
          </p:nvGrpSpPr>
          <p:grpSpPr>
            <a:xfrm>
              <a:off x="6967471" y="2280633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275" name="正方形/長方形 274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6" name="正方形/長方形 275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7" name="正方形/長方形 276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8" name="正方形/長方形 277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65" name="グループ化 264"/>
            <p:cNvGrpSpPr/>
            <p:nvPr/>
          </p:nvGrpSpPr>
          <p:grpSpPr>
            <a:xfrm>
              <a:off x="6967471" y="3196106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271" name="正方形/長方形 270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2" name="正方形/長方形 271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3" name="正方形/長方形 272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4" name="正方形/長方形 273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66" name="グループ化 265"/>
            <p:cNvGrpSpPr/>
            <p:nvPr/>
          </p:nvGrpSpPr>
          <p:grpSpPr>
            <a:xfrm>
              <a:off x="6967471" y="4111578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267" name="正方形/長方形 266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8" name="正方形/長方形 267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9" name="正方形/長方形 268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0" name="正方形/長方形 269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283" name="グループ化 282"/>
          <p:cNvGrpSpPr/>
          <p:nvPr/>
        </p:nvGrpSpPr>
        <p:grpSpPr>
          <a:xfrm>
            <a:off x="1438568" y="5480902"/>
            <a:ext cx="730682" cy="729612"/>
            <a:chOff x="6967471" y="1365160"/>
            <a:chExt cx="3666186" cy="3660818"/>
          </a:xfrm>
          <a:solidFill>
            <a:schemeClr val="bg1"/>
          </a:solidFill>
        </p:grpSpPr>
        <p:grpSp>
          <p:nvGrpSpPr>
            <p:cNvPr id="284" name="グループ化 283"/>
            <p:cNvGrpSpPr/>
            <p:nvPr/>
          </p:nvGrpSpPr>
          <p:grpSpPr>
            <a:xfrm>
              <a:off x="6967471" y="1365160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300" name="正方形/長方形 299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1" name="正方形/長方形 300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2" name="正方形/長方形 301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3" name="正方形/長方形 302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85" name="グループ化 284"/>
            <p:cNvGrpSpPr/>
            <p:nvPr/>
          </p:nvGrpSpPr>
          <p:grpSpPr>
            <a:xfrm>
              <a:off x="6967471" y="2280633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296" name="正方形/長方形 295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7" name="正方形/長方形 296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8" name="正方形/長方形 297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9" name="正方形/長方形 298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86" name="グループ化 285"/>
            <p:cNvGrpSpPr/>
            <p:nvPr/>
          </p:nvGrpSpPr>
          <p:grpSpPr>
            <a:xfrm>
              <a:off x="6967471" y="3196106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292" name="正方形/長方形 291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3" name="正方形/長方形 292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4" name="正方形/長方形 293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5" name="正方形/長方形 294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87" name="グループ化 286"/>
            <p:cNvGrpSpPr/>
            <p:nvPr/>
          </p:nvGrpSpPr>
          <p:grpSpPr>
            <a:xfrm>
              <a:off x="6967471" y="4111578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288" name="正方形/長方形 287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9" name="正方形/長方形 288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0" name="正方形/長方形 289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1" name="正方形/長方形 290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304" name="グループ化 303"/>
          <p:cNvGrpSpPr/>
          <p:nvPr/>
        </p:nvGrpSpPr>
        <p:grpSpPr>
          <a:xfrm>
            <a:off x="2302851" y="5480902"/>
            <a:ext cx="730682" cy="729612"/>
            <a:chOff x="6967471" y="1365160"/>
            <a:chExt cx="3666186" cy="3660818"/>
          </a:xfrm>
          <a:solidFill>
            <a:schemeClr val="bg1"/>
          </a:solidFill>
        </p:grpSpPr>
        <p:grpSp>
          <p:nvGrpSpPr>
            <p:cNvPr id="305" name="グループ化 304"/>
            <p:cNvGrpSpPr/>
            <p:nvPr/>
          </p:nvGrpSpPr>
          <p:grpSpPr>
            <a:xfrm>
              <a:off x="6967471" y="1365160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321" name="正方形/長方形 320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22" name="正方形/長方形 321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23" name="正方形/長方形 322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24" name="正方形/長方形 323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06" name="グループ化 305"/>
            <p:cNvGrpSpPr/>
            <p:nvPr/>
          </p:nvGrpSpPr>
          <p:grpSpPr>
            <a:xfrm>
              <a:off x="6967471" y="2280633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317" name="正方形/長方形 316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8" name="正方形/長方形 317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9" name="正方形/長方形 318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20" name="正方形/長方形 319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07" name="グループ化 306"/>
            <p:cNvGrpSpPr/>
            <p:nvPr/>
          </p:nvGrpSpPr>
          <p:grpSpPr>
            <a:xfrm>
              <a:off x="6967471" y="3196106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313" name="正方形/長方形 312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4" name="正方形/長方形 313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5" name="正方形/長方形 314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6" name="正方形/長方形 315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08" name="グループ化 307"/>
            <p:cNvGrpSpPr/>
            <p:nvPr/>
          </p:nvGrpSpPr>
          <p:grpSpPr>
            <a:xfrm>
              <a:off x="6967471" y="4111578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309" name="正方形/長方形 308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0" name="正方形/長方形 309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1" name="正方形/長方形 310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2" name="正方形/長方形 311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325" name="グループ化 324"/>
          <p:cNvGrpSpPr/>
          <p:nvPr/>
        </p:nvGrpSpPr>
        <p:grpSpPr>
          <a:xfrm>
            <a:off x="3167134" y="5480902"/>
            <a:ext cx="730682" cy="729612"/>
            <a:chOff x="6967471" y="1365160"/>
            <a:chExt cx="3666186" cy="3660818"/>
          </a:xfrm>
          <a:solidFill>
            <a:schemeClr val="bg1"/>
          </a:solidFill>
        </p:grpSpPr>
        <p:grpSp>
          <p:nvGrpSpPr>
            <p:cNvPr id="326" name="グループ化 325"/>
            <p:cNvGrpSpPr/>
            <p:nvPr/>
          </p:nvGrpSpPr>
          <p:grpSpPr>
            <a:xfrm>
              <a:off x="6967471" y="1365160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342" name="正方形/長方形 341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43" name="正方形/長方形 342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44" name="正方形/長方形 343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45" name="正方形/長方形 344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27" name="グループ化 326"/>
            <p:cNvGrpSpPr/>
            <p:nvPr/>
          </p:nvGrpSpPr>
          <p:grpSpPr>
            <a:xfrm>
              <a:off x="6967471" y="2280633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338" name="正方形/長方形 337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9" name="正方形/長方形 338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40" name="正方形/長方形 339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41" name="正方形/長方形 340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28" name="グループ化 327"/>
            <p:cNvGrpSpPr/>
            <p:nvPr/>
          </p:nvGrpSpPr>
          <p:grpSpPr>
            <a:xfrm>
              <a:off x="6967471" y="3196106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334" name="正方形/長方形 333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5" name="正方形/長方形 334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6" name="正方形/長方形 335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7" name="正方形/長方形 336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29" name="グループ化 328"/>
            <p:cNvGrpSpPr/>
            <p:nvPr/>
          </p:nvGrpSpPr>
          <p:grpSpPr>
            <a:xfrm>
              <a:off x="6967471" y="4111578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330" name="正方形/長方形 329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1" name="正方形/長方形 330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2" name="正方形/長方形 331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3" name="正方形/長方形 332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346" name="グループ化 345"/>
          <p:cNvGrpSpPr/>
          <p:nvPr/>
        </p:nvGrpSpPr>
        <p:grpSpPr>
          <a:xfrm>
            <a:off x="4031417" y="5480902"/>
            <a:ext cx="730682" cy="729612"/>
            <a:chOff x="6967471" y="1365160"/>
            <a:chExt cx="3666186" cy="3660818"/>
          </a:xfrm>
          <a:solidFill>
            <a:schemeClr val="bg1"/>
          </a:solidFill>
        </p:grpSpPr>
        <p:grpSp>
          <p:nvGrpSpPr>
            <p:cNvPr id="347" name="グループ化 346"/>
            <p:cNvGrpSpPr/>
            <p:nvPr/>
          </p:nvGrpSpPr>
          <p:grpSpPr>
            <a:xfrm>
              <a:off x="6967471" y="1365160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363" name="正方形/長方形 362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64" name="正方形/長方形 363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65" name="正方形/長方形 364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66" name="正方形/長方形 365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48" name="グループ化 347"/>
            <p:cNvGrpSpPr/>
            <p:nvPr/>
          </p:nvGrpSpPr>
          <p:grpSpPr>
            <a:xfrm>
              <a:off x="6967471" y="2280633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359" name="正方形/長方形 358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60" name="正方形/長方形 359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61" name="正方形/長方形 360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62" name="正方形/長方形 361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49" name="グループ化 348"/>
            <p:cNvGrpSpPr/>
            <p:nvPr/>
          </p:nvGrpSpPr>
          <p:grpSpPr>
            <a:xfrm>
              <a:off x="6967471" y="3196106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355" name="正方形/長方形 354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56" name="正方形/長方形 355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57" name="正方形/長方形 356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58" name="正方形/長方形 357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50" name="グループ化 349"/>
            <p:cNvGrpSpPr/>
            <p:nvPr/>
          </p:nvGrpSpPr>
          <p:grpSpPr>
            <a:xfrm>
              <a:off x="6967471" y="4111578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351" name="正方形/長方形 350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52" name="正方形/長方形 351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53" name="正方形/長方形 352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54" name="正方形/長方形 353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369" name="正方形/長方形 368"/>
          <p:cNvSpPr/>
          <p:nvPr/>
        </p:nvSpPr>
        <p:spPr>
          <a:xfrm>
            <a:off x="578937" y="3927412"/>
            <a:ext cx="7104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16/16</a:t>
            </a:r>
            <a:endParaRPr lang="ja-JP" altLang="en-US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386" name="正方形/長方形 385"/>
          <p:cNvSpPr/>
          <p:nvPr/>
        </p:nvSpPr>
        <p:spPr>
          <a:xfrm>
            <a:off x="1455238" y="3927412"/>
            <a:ext cx="7104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15/16</a:t>
            </a:r>
            <a:endParaRPr lang="ja-JP" altLang="en-US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387" name="正方形/長方形 386"/>
          <p:cNvSpPr/>
          <p:nvPr/>
        </p:nvSpPr>
        <p:spPr>
          <a:xfrm>
            <a:off x="2299788" y="3927412"/>
            <a:ext cx="7104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14/16</a:t>
            </a:r>
            <a:endParaRPr lang="ja-JP" altLang="en-US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388" name="正方形/長方形 387"/>
          <p:cNvSpPr/>
          <p:nvPr/>
        </p:nvSpPr>
        <p:spPr>
          <a:xfrm>
            <a:off x="3163388" y="3927412"/>
            <a:ext cx="7104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13/16</a:t>
            </a:r>
            <a:endParaRPr lang="ja-JP" altLang="en-US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389" name="正方形/長方形 388"/>
          <p:cNvSpPr/>
          <p:nvPr/>
        </p:nvSpPr>
        <p:spPr>
          <a:xfrm>
            <a:off x="4052388" y="3927412"/>
            <a:ext cx="7104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12/16</a:t>
            </a:r>
            <a:endParaRPr lang="ja-JP" altLang="en-US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390" name="正方形/長方形 389"/>
          <p:cNvSpPr/>
          <p:nvPr/>
        </p:nvSpPr>
        <p:spPr>
          <a:xfrm>
            <a:off x="4894884" y="3927412"/>
            <a:ext cx="7018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11/16</a:t>
            </a:r>
            <a:endParaRPr lang="ja-JP" altLang="en-US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391" name="正方形/長方形 390"/>
          <p:cNvSpPr/>
          <p:nvPr/>
        </p:nvSpPr>
        <p:spPr>
          <a:xfrm>
            <a:off x="578938" y="5025962"/>
            <a:ext cx="7104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10/16</a:t>
            </a:r>
            <a:endParaRPr lang="ja-JP" altLang="en-US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392" name="正方形/長方形 391"/>
          <p:cNvSpPr/>
          <p:nvPr/>
        </p:nvSpPr>
        <p:spPr>
          <a:xfrm>
            <a:off x="1512945" y="5025962"/>
            <a:ext cx="5950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9/16</a:t>
            </a:r>
            <a:endParaRPr lang="ja-JP" altLang="en-US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393" name="正方形/長方形 392"/>
          <p:cNvSpPr/>
          <p:nvPr/>
        </p:nvSpPr>
        <p:spPr>
          <a:xfrm>
            <a:off x="2357496" y="5025962"/>
            <a:ext cx="5950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8/16</a:t>
            </a:r>
            <a:endParaRPr lang="ja-JP" altLang="en-US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394" name="正方形/長方形 393"/>
          <p:cNvSpPr/>
          <p:nvPr/>
        </p:nvSpPr>
        <p:spPr>
          <a:xfrm>
            <a:off x="3221096" y="5025962"/>
            <a:ext cx="5950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7/16</a:t>
            </a:r>
            <a:endParaRPr lang="ja-JP" altLang="en-US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395" name="正方形/長方形 394"/>
          <p:cNvSpPr/>
          <p:nvPr/>
        </p:nvSpPr>
        <p:spPr>
          <a:xfrm>
            <a:off x="4110096" y="5025962"/>
            <a:ext cx="5950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6/16</a:t>
            </a:r>
            <a:endParaRPr lang="ja-JP" altLang="en-US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396" name="正方形/長方形 395"/>
          <p:cNvSpPr/>
          <p:nvPr/>
        </p:nvSpPr>
        <p:spPr>
          <a:xfrm>
            <a:off x="4948296" y="5025962"/>
            <a:ext cx="5950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5/16</a:t>
            </a:r>
            <a:endParaRPr lang="ja-JP" altLang="en-US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397" name="正方形/長方形 396"/>
          <p:cNvSpPr/>
          <p:nvPr/>
        </p:nvSpPr>
        <p:spPr>
          <a:xfrm>
            <a:off x="636646" y="6168962"/>
            <a:ext cx="5950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4/16</a:t>
            </a:r>
            <a:endParaRPr lang="ja-JP" altLang="en-US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398" name="正方形/長方形 397"/>
          <p:cNvSpPr/>
          <p:nvPr/>
        </p:nvSpPr>
        <p:spPr>
          <a:xfrm>
            <a:off x="1512946" y="6168962"/>
            <a:ext cx="5950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3/16</a:t>
            </a:r>
            <a:endParaRPr lang="ja-JP" altLang="en-US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399" name="正方形/長方形 398"/>
          <p:cNvSpPr/>
          <p:nvPr/>
        </p:nvSpPr>
        <p:spPr>
          <a:xfrm>
            <a:off x="2357496" y="6168962"/>
            <a:ext cx="5950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2/16</a:t>
            </a:r>
            <a:endParaRPr lang="ja-JP" altLang="en-US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400" name="正方形/長方形 399"/>
          <p:cNvSpPr/>
          <p:nvPr/>
        </p:nvSpPr>
        <p:spPr>
          <a:xfrm>
            <a:off x="3221096" y="6168962"/>
            <a:ext cx="5950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1/16</a:t>
            </a:r>
            <a:endParaRPr lang="ja-JP" altLang="en-US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401" name="正方形/長方形 400"/>
          <p:cNvSpPr/>
          <p:nvPr/>
        </p:nvSpPr>
        <p:spPr>
          <a:xfrm>
            <a:off x="4110096" y="6168962"/>
            <a:ext cx="5950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0/16</a:t>
            </a:r>
            <a:endParaRPr lang="ja-JP" altLang="en-US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6488471" y="550539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12" name="正方形/長方形 11"/>
          <p:cNvSpPr/>
          <p:nvPr/>
        </p:nvSpPr>
        <p:spPr>
          <a:xfrm>
            <a:off x="6988202" y="550539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7238068" y="550539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14" name="正方形/長方形 13"/>
          <p:cNvSpPr/>
          <p:nvPr/>
        </p:nvSpPr>
        <p:spPr>
          <a:xfrm>
            <a:off x="6738337" y="550539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16" name="正方形/長方形 15"/>
          <p:cNvSpPr/>
          <p:nvPr/>
        </p:nvSpPr>
        <p:spPr>
          <a:xfrm>
            <a:off x="6488471" y="799917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17" name="正方形/長方形 16"/>
          <p:cNvSpPr/>
          <p:nvPr/>
        </p:nvSpPr>
        <p:spPr>
          <a:xfrm>
            <a:off x="6988202" y="799917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18" name="正方形/長方形 17"/>
          <p:cNvSpPr/>
          <p:nvPr/>
        </p:nvSpPr>
        <p:spPr>
          <a:xfrm>
            <a:off x="7238068" y="799917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19" name="正方形/長方形 18"/>
          <p:cNvSpPr/>
          <p:nvPr/>
        </p:nvSpPr>
        <p:spPr>
          <a:xfrm>
            <a:off x="6738337" y="799917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21" name="正方形/長方形 20"/>
          <p:cNvSpPr/>
          <p:nvPr/>
        </p:nvSpPr>
        <p:spPr>
          <a:xfrm>
            <a:off x="6488471" y="1049294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22" name="正方形/長方形 21"/>
          <p:cNvSpPr/>
          <p:nvPr/>
        </p:nvSpPr>
        <p:spPr>
          <a:xfrm>
            <a:off x="6988202" y="1049294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23" name="正方形/長方形 22"/>
          <p:cNvSpPr/>
          <p:nvPr/>
        </p:nvSpPr>
        <p:spPr>
          <a:xfrm>
            <a:off x="7238068" y="1049294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24" name="正方形/長方形 23"/>
          <p:cNvSpPr/>
          <p:nvPr/>
        </p:nvSpPr>
        <p:spPr>
          <a:xfrm>
            <a:off x="6738337" y="1049294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412" name="正方形/長方形 411"/>
          <p:cNvSpPr/>
          <p:nvPr/>
        </p:nvSpPr>
        <p:spPr>
          <a:xfrm>
            <a:off x="7486564" y="550539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413" name="正方形/長方形 412"/>
          <p:cNvSpPr/>
          <p:nvPr/>
        </p:nvSpPr>
        <p:spPr>
          <a:xfrm>
            <a:off x="7986295" y="550539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414" name="正方形/長方形 413"/>
          <p:cNvSpPr/>
          <p:nvPr/>
        </p:nvSpPr>
        <p:spPr>
          <a:xfrm>
            <a:off x="8236161" y="550539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415" name="正方形/長方形 414"/>
          <p:cNvSpPr/>
          <p:nvPr/>
        </p:nvSpPr>
        <p:spPr>
          <a:xfrm>
            <a:off x="7736430" y="550539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408" name="正方形/長方形 407"/>
          <p:cNvSpPr/>
          <p:nvPr/>
        </p:nvSpPr>
        <p:spPr>
          <a:xfrm>
            <a:off x="7486564" y="799917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409" name="正方形/長方形 408"/>
          <p:cNvSpPr/>
          <p:nvPr/>
        </p:nvSpPr>
        <p:spPr>
          <a:xfrm>
            <a:off x="7986295" y="799917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410" name="正方形/長方形 409"/>
          <p:cNvSpPr/>
          <p:nvPr/>
        </p:nvSpPr>
        <p:spPr>
          <a:xfrm>
            <a:off x="8236161" y="799917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411" name="正方形/長方形 410"/>
          <p:cNvSpPr/>
          <p:nvPr/>
        </p:nvSpPr>
        <p:spPr>
          <a:xfrm>
            <a:off x="7736430" y="799917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405" name="正方形/長方形 404"/>
          <p:cNvSpPr/>
          <p:nvPr/>
        </p:nvSpPr>
        <p:spPr>
          <a:xfrm>
            <a:off x="7986295" y="1049294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406" name="正方形/長方形 405"/>
          <p:cNvSpPr/>
          <p:nvPr/>
        </p:nvSpPr>
        <p:spPr>
          <a:xfrm>
            <a:off x="8236161" y="1049294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407" name="正方形/長方形 406"/>
          <p:cNvSpPr/>
          <p:nvPr/>
        </p:nvSpPr>
        <p:spPr>
          <a:xfrm>
            <a:off x="7736430" y="1049294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433" name="正方形/長方形 432"/>
          <p:cNvSpPr/>
          <p:nvPr/>
        </p:nvSpPr>
        <p:spPr>
          <a:xfrm>
            <a:off x="8480317" y="550539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436" name="正方形/長方形 435"/>
          <p:cNvSpPr/>
          <p:nvPr/>
        </p:nvSpPr>
        <p:spPr>
          <a:xfrm>
            <a:off x="8730183" y="550539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429" name="正方形/長方形 428"/>
          <p:cNvSpPr/>
          <p:nvPr/>
        </p:nvSpPr>
        <p:spPr>
          <a:xfrm>
            <a:off x="8480317" y="799917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432" name="正方形/長方形 431"/>
          <p:cNvSpPr/>
          <p:nvPr/>
        </p:nvSpPr>
        <p:spPr>
          <a:xfrm>
            <a:off x="8730183" y="799917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425" name="正方形/長方形 424"/>
          <p:cNvSpPr/>
          <p:nvPr/>
        </p:nvSpPr>
        <p:spPr>
          <a:xfrm>
            <a:off x="8480317" y="1049294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428" name="正方形/長方形 427"/>
          <p:cNvSpPr/>
          <p:nvPr/>
        </p:nvSpPr>
        <p:spPr>
          <a:xfrm>
            <a:off x="8730183" y="1049294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458" name="正方形/長方形 457"/>
          <p:cNvSpPr/>
          <p:nvPr/>
        </p:nvSpPr>
        <p:spPr>
          <a:xfrm>
            <a:off x="6488471" y="1299253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459" name="正方形/長方形 458"/>
          <p:cNvSpPr/>
          <p:nvPr/>
        </p:nvSpPr>
        <p:spPr>
          <a:xfrm>
            <a:off x="6988202" y="1299253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460" name="正方形/長方形 459"/>
          <p:cNvSpPr/>
          <p:nvPr/>
        </p:nvSpPr>
        <p:spPr>
          <a:xfrm>
            <a:off x="7238068" y="1299253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461" name="正方形/長方形 460"/>
          <p:cNvSpPr/>
          <p:nvPr/>
        </p:nvSpPr>
        <p:spPr>
          <a:xfrm>
            <a:off x="6738337" y="1299253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454" name="正方形/長方形 453"/>
          <p:cNvSpPr/>
          <p:nvPr/>
        </p:nvSpPr>
        <p:spPr>
          <a:xfrm>
            <a:off x="6488471" y="1548632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455" name="正方形/長方形 454"/>
          <p:cNvSpPr/>
          <p:nvPr/>
        </p:nvSpPr>
        <p:spPr>
          <a:xfrm>
            <a:off x="6988202" y="1548632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456" name="正方形/長方形 455"/>
          <p:cNvSpPr/>
          <p:nvPr/>
        </p:nvSpPr>
        <p:spPr>
          <a:xfrm>
            <a:off x="7238068" y="1548632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457" name="正方形/長方形 456"/>
          <p:cNvSpPr/>
          <p:nvPr/>
        </p:nvSpPr>
        <p:spPr>
          <a:xfrm>
            <a:off x="6738337" y="1548632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479" name="正方形/長方形 478"/>
          <p:cNvSpPr/>
          <p:nvPr/>
        </p:nvSpPr>
        <p:spPr>
          <a:xfrm>
            <a:off x="7486564" y="1299253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480" name="正方形/長方形 479"/>
          <p:cNvSpPr/>
          <p:nvPr/>
        </p:nvSpPr>
        <p:spPr>
          <a:xfrm>
            <a:off x="7986295" y="1299253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481" name="正方形/長方形 480"/>
          <p:cNvSpPr/>
          <p:nvPr/>
        </p:nvSpPr>
        <p:spPr>
          <a:xfrm>
            <a:off x="8236161" y="1299253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482" name="正方形/長方形 481"/>
          <p:cNvSpPr/>
          <p:nvPr/>
        </p:nvSpPr>
        <p:spPr>
          <a:xfrm>
            <a:off x="7736430" y="1299253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475" name="正方形/長方形 474"/>
          <p:cNvSpPr/>
          <p:nvPr/>
        </p:nvSpPr>
        <p:spPr>
          <a:xfrm>
            <a:off x="7486564" y="1548632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476" name="正方形/長方形 475"/>
          <p:cNvSpPr/>
          <p:nvPr/>
        </p:nvSpPr>
        <p:spPr>
          <a:xfrm>
            <a:off x="7986295" y="1548632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477" name="正方形/長方形 476"/>
          <p:cNvSpPr/>
          <p:nvPr/>
        </p:nvSpPr>
        <p:spPr>
          <a:xfrm>
            <a:off x="8236161" y="1548632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478" name="正方形/長方形 477"/>
          <p:cNvSpPr/>
          <p:nvPr/>
        </p:nvSpPr>
        <p:spPr>
          <a:xfrm>
            <a:off x="7736430" y="1548632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500" name="正方形/長方形 499"/>
          <p:cNvSpPr/>
          <p:nvPr/>
        </p:nvSpPr>
        <p:spPr>
          <a:xfrm>
            <a:off x="8480317" y="1299253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503" name="正方形/長方形 502"/>
          <p:cNvSpPr/>
          <p:nvPr/>
        </p:nvSpPr>
        <p:spPr>
          <a:xfrm>
            <a:off x="8730183" y="1299253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496" name="正方形/長方形 495"/>
          <p:cNvSpPr/>
          <p:nvPr/>
        </p:nvSpPr>
        <p:spPr>
          <a:xfrm>
            <a:off x="8480317" y="1548632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499" name="正方形/長方形 498"/>
          <p:cNvSpPr/>
          <p:nvPr/>
        </p:nvSpPr>
        <p:spPr>
          <a:xfrm>
            <a:off x="8730183" y="1548632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404" name="正方形/長方形 403"/>
          <p:cNvSpPr/>
          <p:nvPr/>
        </p:nvSpPr>
        <p:spPr>
          <a:xfrm>
            <a:off x="7486564" y="1049294"/>
            <a:ext cx="249086" cy="24908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grpSp>
        <p:nvGrpSpPr>
          <p:cNvPr id="27" name="グループ化 26"/>
          <p:cNvGrpSpPr/>
          <p:nvPr/>
        </p:nvGrpSpPr>
        <p:grpSpPr>
          <a:xfrm>
            <a:off x="9309636" y="333014"/>
            <a:ext cx="533142" cy="535665"/>
            <a:chOff x="10391689" y="1163594"/>
            <a:chExt cx="251490" cy="252680"/>
          </a:xfrm>
        </p:grpSpPr>
        <p:pic>
          <p:nvPicPr>
            <p:cNvPr id="504" name="図 503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841" t="51432" r="48816" b="47260"/>
            <a:stretch/>
          </p:blipFill>
          <p:spPr>
            <a:xfrm>
              <a:off x="10391775" y="1171574"/>
              <a:ext cx="251404" cy="244700"/>
            </a:xfrm>
            <a:prstGeom prst="rect">
              <a:avLst/>
            </a:prstGeom>
          </p:spPr>
        </p:pic>
        <p:sp>
          <p:nvSpPr>
            <p:cNvPr id="505" name="正方形/長方形 504"/>
            <p:cNvSpPr/>
            <p:nvPr/>
          </p:nvSpPr>
          <p:spPr>
            <a:xfrm>
              <a:off x="10391689" y="1163594"/>
              <a:ext cx="249086" cy="249086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</p:grpSp>
      <p:sp>
        <p:nvSpPr>
          <p:cNvPr id="28" name="正方形/長方形 27"/>
          <p:cNvSpPr/>
          <p:nvPr/>
        </p:nvSpPr>
        <p:spPr>
          <a:xfrm>
            <a:off x="9892324" y="493514"/>
            <a:ext cx="16850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4x4</a:t>
            </a:r>
            <a:r>
              <a:rPr lang="ja-JP" altLang="en-US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のブロック</a:t>
            </a:r>
            <a:endParaRPr lang="en-US" altLang="ja-JP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506" name="正方形/長方形 505"/>
          <p:cNvSpPr/>
          <p:nvPr/>
        </p:nvSpPr>
        <p:spPr>
          <a:xfrm>
            <a:off x="9094677" y="1034534"/>
            <a:ext cx="286872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平均画素値 </a:t>
            </a:r>
            <a:r>
              <a:rPr lang="en-US" altLang="ja-JP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: 73.0</a:t>
            </a:r>
          </a:p>
          <a:p>
            <a:r>
              <a:rPr lang="en-US" altLang="ja-JP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[0,1]</a:t>
            </a:r>
            <a:r>
              <a:rPr lang="ja-JP" altLang="en-US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に正規化</a:t>
            </a:r>
            <a:r>
              <a:rPr lang="en-US" altLang="ja-JP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:</a:t>
            </a:r>
            <a:r>
              <a:rPr lang="ja-JP" altLang="en-US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altLang="ja-JP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0.286</a:t>
            </a:r>
          </a:p>
          <a:p>
            <a:r>
              <a:rPr lang="en-US" altLang="ja-JP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4/17~5/17</a:t>
            </a:r>
            <a:r>
              <a:rPr lang="ja-JP" altLang="en-US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の範囲なのでパターン</a:t>
            </a:r>
            <a:r>
              <a:rPr lang="en-US" altLang="ja-JP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4</a:t>
            </a:r>
            <a:r>
              <a:rPr lang="ja-JP" altLang="en-US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を採用する</a:t>
            </a:r>
            <a:endParaRPr lang="en-US" altLang="ja-JP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grpSp>
        <p:nvGrpSpPr>
          <p:cNvPr id="29" name="グループ化 28"/>
          <p:cNvGrpSpPr/>
          <p:nvPr/>
        </p:nvGrpSpPr>
        <p:grpSpPr>
          <a:xfrm>
            <a:off x="6488471" y="2319014"/>
            <a:ext cx="2490798" cy="1247179"/>
            <a:chOff x="6488471" y="2709539"/>
            <a:chExt cx="2490798" cy="1247179"/>
          </a:xfrm>
        </p:grpSpPr>
        <p:sp>
          <p:nvSpPr>
            <p:cNvPr id="513" name="正方形/長方形 512"/>
            <p:cNvSpPr/>
            <p:nvPr/>
          </p:nvSpPr>
          <p:spPr>
            <a:xfrm>
              <a:off x="6488471" y="2709539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514" name="正方形/長方形 513"/>
            <p:cNvSpPr/>
            <p:nvPr/>
          </p:nvSpPr>
          <p:spPr>
            <a:xfrm>
              <a:off x="6988202" y="2709539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515" name="正方形/長方形 514"/>
            <p:cNvSpPr/>
            <p:nvPr/>
          </p:nvSpPr>
          <p:spPr>
            <a:xfrm>
              <a:off x="7238068" y="2709539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516" name="正方形/長方形 515"/>
            <p:cNvSpPr/>
            <p:nvPr/>
          </p:nvSpPr>
          <p:spPr>
            <a:xfrm>
              <a:off x="6738337" y="2709539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517" name="正方形/長方形 516"/>
            <p:cNvSpPr/>
            <p:nvPr/>
          </p:nvSpPr>
          <p:spPr>
            <a:xfrm>
              <a:off x="6488471" y="2958917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518" name="正方形/長方形 517"/>
            <p:cNvSpPr/>
            <p:nvPr/>
          </p:nvSpPr>
          <p:spPr>
            <a:xfrm>
              <a:off x="6988202" y="2958917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519" name="正方形/長方形 518"/>
            <p:cNvSpPr/>
            <p:nvPr/>
          </p:nvSpPr>
          <p:spPr>
            <a:xfrm>
              <a:off x="7238068" y="2958917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520" name="正方形/長方形 519"/>
            <p:cNvSpPr/>
            <p:nvPr/>
          </p:nvSpPr>
          <p:spPr>
            <a:xfrm>
              <a:off x="6738337" y="2958917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521" name="正方形/長方形 520"/>
            <p:cNvSpPr/>
            <p:nvPr/>
          </p:nvSpPr>
          <p:spPr>
            <a:xfrm>
              <a:off x="6488471" y="3208294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522" name="正方形/長方形 521"/>
            <p:cNvSpPr/>
            <p:nvPr/>
          </p:nvSpPr>
          <p:spPr>
            <a:xfrm>
              <a:off x="6988202" y="3208294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523" name="正方形/長方形 522"/>
            <p:cNvSpPr/>
            <p:nvPr/>
          </p:nvSpPr>
          <p:spPr>
            <a:xfrm>
              <a:off x="7238068" y="3208294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524" name="正方形/長方形 523"/>
            <p:cNvSpPr/>
            <p:nvPr/>
          </p:nvSpPr>
          <p:spPr>
            <a:xfrm>
              <a:off x="6738337" y="3208294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529" name="正方形/長方形 528"/>
            <p:cNvSpPr/>
            <p:nvPr/>
          </p:nvSpPr>
          <p:spPr>
            <a:xfrm>
              <a:off x="7486564" y="2709539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530" name="正方形/長方形 529"/>
            <p:cNvSpPr/>
            <p:nvPr/>
          </p:nvSpPr>
          <p:spPr>
            <a:xfrm>
              <a:off x="7986295" y="2709539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531" name="正方形/長方形 530"/>
            <p:cNvSpPr/>
            <p:nvPr/>
          </p:nvSpPr>
          <p:spPr>
            <a:xfrm>
              <a:off x="8236161" y="2709539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532" name="正方形/長方形 531"/>
            <p:cNvSpPr/>
            <p:nvPr/>
          </p:nvSpPr>
          <p:spPr>
            <a:xfrm>
              <a:off x="7736430" y="2709539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533" name="正方形/長方形 532"/>
            <p:cNvSpPr/>
            <p:nvPr/>
          </p:nvSpPr>
          <p:spPr>
            <a:xfrm>
              <a:off x="7486564" y="2958917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534" name="正方形/長方形 533"/>
            <p:cNvSpPr/>
            <p:nvPr/>
          </p:nvSpPr>
          <p:spPr>
            <a:xfrm>
              <a:off x="7986295" y="2958917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535" name="正方形/長方形 534"/>
            <p:cNvSpPr/>
            <p:nvPr/>
          </p:nvSpPr>
          <p:spPr>
            <a:xfrm>
              <a:off x="8236161" y="2958917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536" name="正方形/長方形 535"/>
            <p:cNvSpPr/>
            <p:nvPr/>
          </p:nvSpPr>
          <p:spPr>
            <a:xfrm>
              <a:off x="7736430" y="2958917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537" name="正方形/長方形 536"/>
            <p:cNvSpPr/>
            <p:nvPr/>
          </p:nvSpPr>
          <p:spPr>
            <a:xfrm>
              <a:off x="7986295" y="3208294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538" name="正方形/長方形 537"/>
            <p:cNvSpPr/>
            <p:nvPr/>
          </p:nvSpPr>
          <p:spPr>
            <a:xfrm>
              <a:off x="8236161" y="3208294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539" name="正方形/長方形 538"/>
            <p:cNvSpPr/>
            <p:nvPr/>
          </p:nvSpPr>
          <p:spPr>
            <a:xfrm>
              <a:off x="7736430" y="3208294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542" name="正方形/長方形 541"/>
            <p:cNvSpPr/>
            <p:nvPr/>
          </p:nvSpPr>
          <p:spPr>
            <a:xfrm>
              <a:off x="8480317" y="2709539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543" name="正方形/長方形 542"/>
            <p:cNvSpPr/>
            <p:nvPr/>
          </p:nvSpPr>
          <p:spPr>
            <a:xfrm>
              <a:off x="8730183" y="2709539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544" name="正方形/長方形 543"/>
            <p:cNvSpPr/>
            <p:nvPr/>
          </p:nvSpPr>
          <p:spPr>
            <a:xfrm>
              <a:off x="8480317" y="2958917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545" name="正方形/長方形 544"/>
            <p:cNvSpPr/>
            <p:nvPr/>
          </p:nvSpPr>
          <p:spPr>
            <a:xfrm>
              <a:off x="8730183" y="2958917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546" name="正方形/長方形 545"/>
            <p:cNvSpPr/>
            <p:nvPr/>
          </p:nvSpPr>
          <p:spPr>
            <a:xfrm>
              <a:off x="8480317" y="3208294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547" name="正方形/長方形 546"/>
            <p:cNvSpPr/>
            <p:nvPr/>
          </p:nvSpPr>
          <p:spPr>
            <a:xfrm>
              <a:off x="8730183" y="3208294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548" name="正方形/長方形 547"/>
            <p:cNvSpPr/>
            <p:nvPr/>
          </p:nvSpPr>
          <p:spPr>
            <a:xfrm>
              <a:off x="6488471" y="3458253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549" name="正方形/長方形 548"/>
            <p:cNvSpPr/>
            <p:nvPr/>
          </p:nvSpPr>
          <p:spPr>
            <a:xfrm>
              <a:off x="6988202" y="3458253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550" name="正方形/長方形 549"/>
            <p:cNvSpPr/>
            <p:nvPr/>
          </p:nvSpPr>
          <p:spPr>
            <a:xfrm>
              <a:off x="7238068" y="3458253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551" name="正方形/長方形 550"/>
            <p:cNvSpPr/>
            <p:nvPr/>
          </p:nvSpPr>
          <p:spPr>
            <a:xfrm>
              <a:off x="6738337" y="3458253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552" name="正方形/長方形 551"/>
            <p:cNvSpPr/>
            <p:nvPr/>
          </p:nvSpPr>
          <p:spPr>
            <a:xfrm>
              <a:off x="6488471" y="3707632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553" name="正方形/長方形 552"/>
            <p:cNvSpPr/>
            <p:nvPr/>
          </p:nvSpPr>
          <p:spPr>
            <a:xfrm>
              <a:off x="6988202" y="3707632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554" name="正方形/長方形 553"/>
            <p:cNvSpPr/>
            <p:nvPr/>
          </p:nvSpPr>
          <p:spPr>
            <a:xfrm>
              <a:off x="7238068" y="3707632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555" name="正方形/長方形 554"/>
            <p:cNvSpPr/>
            <p:nvPr/>
          </p:nvSpPr>
          <p:spPr>
            <a:xfrm>
              <a:off x="6738337" y="3707632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564" name="正方形/長方形 563"/>
            <p:cNvSpPr/>
            <p:nvPr/>
          </p:nvSpPr>
          <p:spPr>
            <a:xfrm>
              <a:off x="7486564" y="3458253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565" name="正方形/長方形 564"/>
            <p:cNvSpPr/>
            <p:nvPr/>
          </p:nvSpPr>
          <p:spPr>
            <a:xfrm>
              <a:off x="7986295" y="3458253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566" name="正方形/長方形 565"/>
            <p:cNvSpPr/>
            <p:nvPr/>
          </p:nvSpPr>
          <p:spPr>
            <a:xfrm>
              <a:off x="8236161" y="3458253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567" name="正方形/長方形 566"/>
            <p:cNvSpPr/>
            <p:nvPr/>
          </p:nvSpPr>
          <p:spPr>
            <a:xfrm>
              <a:off x="7736430" y="3458253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568" name="正方形/長方形 567"/>
            <p:cNvSpPr/>
            <p:nvPr/>
          </p:nvSpPr>
          <p:spPr>
            <a:xfrm>
              <a:off x="7486564" y="3707632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569" name="正方形/長方形 568"/>
            <p:cNvSpPr/>
            <p:nvPr/>
          </p:nvSpPr>
          <p:spPr>
            <a:xfrm>
              <a:off x="7986295" y="3707632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570" name="正方形/長方形 569"/>
            <p:cNvSpPr/>
            <p:nvPr/>
          </p:nvSpPr>
          <p:spPr>
            <a:xfrm>
              <a:off x="8236161" y="3707632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571" name="正方形/長方形 570"/>
            <p:cNvSpPr/>
            <p:nvPr/>
          </p:nvSpPr>
          <p:spPr>
            <a:xfrm>
              <a:off x="7736430" y="3707632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580" name="正方形/長方形 579"/>
            <p:cNvSpPr/>
            <p:nvPr/>
          </p:nvSpPr>
          <p:spPr>
            <a:xfrm>
              <a:off x="8480317" y="3458253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581" name="正方形/長方形 580"/>
            <p:cNvSpPr/>
            <p:nvPr/>
          </p:nvSpPr>
          <p:spPr>
            <a:xfrm>
              <a:off x="8730183" y="3458253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582" name="正方形/長方形 581"/>
            <p:cNvSpPr/>
            <p:nvPr/>
          </p:nvSpPr>
          <p:spPr>
            <a:xfrm>
              <a:off x="8480317" y="3707632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583" name="正方形/長方形 582"/>
            <p:cNvSpPr/>
            <p:nvPr/>
          </p:nvSpPr>
          <p:spPr>
            <a:xfrm>
              <a:off x="8730183" y="3707632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588" name="正方形/長方形 587"/>
            <p:cNvSpPr/>
            <p:nvPr/>
          </p:nvSpPr>
          <p:spPr>
            <a:xfrm>
              <a:off x="7486564" y="3208294"/>
              <a:ext cx="249086" cy="249086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</p:grpSp>
      <p:grpSp>
        <p:nvGrpSpPr>
          <p:cNvPr id="589" name="グループ化 588"/>
          <p:cNvGrpSpPr/>
          <p:nvPr/>
        </p:nvGrpSpPr>
        <p:grpSpPr>
          <a:xfrm>
            <a:off x="7487959" y="2822487"/>
            <a:ext cx="241579" cy="241225"/>
            <a:chOff x="6967471" y="1365160"/>
            <a:chExt cx="3666186" cy="3660818"/>
          </a:xfrm>
          <a:solidFill>
            <a:schemeClr val="bg1"/>
          </a:solidFill>
        </p:grpSpPr>
        <p:grpSp>
          <p:nvGrpSpPr>
            <p:cNvPr id="590" name="グループ化 589"/>
            <p:cNvGrpSpPr/>
            <p:nvPr/>
          </p:nvGrpSpPr>
          <p:grpSpPr>
            <a:xfrm>
              <a:off x="6967471" y="1365160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606" name="正方形/長方形 605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607" name="正方形/長方形 606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608" name="正方形/長方形 607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609" name="正方形/長方形 608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591" name="グループ化 590"/>
            <p:cNvGrpSpPr/>
            <p:nvPr/>
          </p:nvGrpSpPr>
          <p:grpSpPr>
            <a:xfrm>
              <a:off x="6967471" y="2280633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602" name="正方形/長方形 601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603" name="正方形/長方形 602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604" name="正方形/長方形 603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605" name="正方形/長方形 604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592" name="グループ化 591"/>
            <p:cNvGrpSpPr/>
            <p:nvPr/>
          </p:nvGrpSpPr>
          <p:grpSpPr>
            <a:xfrm>
              <a:off x="6967471" y="3196106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598" name="正方形/長方形 597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599" name="正方形/長方形 598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600" name="正方形/長方形 599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601" name="正方形/長方形 600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593" name="グループ化 592"/>
            <p:cNvGrpSpPr/>
            <p:nvPr/>
          </p:nvGrpSpPr>
          <p:grpSpPr>
            <a:xfrm>
              <a:off x="6967471" y="4111578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594" name="正方形/長方形 593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595" name="正方形/長方形 594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596" name="正方形/長方形 595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597" name="正方形/長方形 596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610" name="グループ化 609"/>
          <p:cNvGrpSpPr/>
          <p:nvPr/>
        </p:nvGrpSpPr>
        <p:grpSpPr>
          <a:xfrm>
            <a:off x="9850159" y="2624367"/>
            <a:ext cx="650201" cy="649248"/>
            <a:chOff x="6967471" y="1365160"/>
            <a:chExt cx="3666186" cy="3660818"/>
          </a:xfrm>
          <a:solidFill>
            <a:schemeClr val="bg1"/>
          </a:solidFill>
        </p:grpSpPr>
        <p:grpSp>
          <p:nvGrpSpPr>
            <p:cNvPr id="611" name="グループ化 610"/>
            <p:cNvGrpSpPr/>
            <p:nvPr/>
          </p:nvGrpSpPr>
          <p:grpSpPr>
            <a:xfrm>
              <a:off x="6967471" y="1365160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627" name="正方形/長方形 626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628" name="正方形/長方形 627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629" name="正方形/長方形 628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630" name="正方形/長方形 629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612" name="グループ化 611"/>
            <p:cNvGrpSpPr/>
            <p:nvPr/>
          </p:nvGrpSpPr>
          <p:grpSpPr>
            <a:xfrm>
              <a:off x="6967471" y="2280633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623" name="正方形/長方形 622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624" name="正方形/長方形 623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625" name="正方形/長方形 624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626" name="正方形/長方形 625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613" name="グループ化 612"/>
            <p:cNvGrpSpPr/>
            <p:nvPr/>
          </p:nvGrpSpPr>
          <p:grpSpPr>
            <a:xfrm>
              <a:off x="6967471" y="3196106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619" name="正方形/長方形 618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620" name="正方形/長方形 619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621" name="正方形/長方形 620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622" name="正方形/長方形 621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614" name="グループ化 613"/>
            <p:cNvGrpSpPr/>
            <p:nvPr/>
          </p:nvGrpSpPr>
          <p:grpSpPr>
            <a:xfrm>
              <a:off x="6967471" y="4111578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615" name="正方形/長方形 614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616" name="正方形/長方形 615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617" name="正方形/長方形 616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618" name="正方形/長方形 617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</p:grpSp>
      <p:pic>
        <p:nvPicPr>
          <p:cNvPr id="367" name="図 36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80770" y="-699677"/>
            <a:ext cx="3879500" cy="2500432"/>
          </a:xfrm>
          <a:prstGeom prst="rect">
            <a:avLst/>
          </a:prstGeom>
        </p:spPr>
      </p:pic>
      <p:grpSp>
        <p:nvGrpSpPr>
          <p:cNvPr id="509" name="グループ化 508"/>
          <p:cNvGrpSpPr/>
          <p:nvPr/>
        </p:nvGrpSpPr>
        <p:grpSpPr>
          <a:xfrm>
            <a:off x="560091" y="3248322"/>
            <a:ext cx="730682" cy="729612"/>
            <a:chOff x="6967471" y="1365160"/>
            <a:chExt cx="3666186" cy="3660818"/>
          </a:xfrm>
          <a:solidFill>
            <a:schemeClr val="bg1"/>
          </a:solidFill>
        </p:grpSpPr>
        <p:grpSp>
          <p:nvGrpSpPr>
            <p:cNvPr id="510" name="グループ化 509"/>
            <p:cNvGrpSpPr/>
            <p:nvPr/>
          </p:nvGrpSpPr>
          <p:grpSpPr>
            <a:xfrm>
              <a:off x="6967471" y="1365160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563" name="正方形/長方形 562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572" name="正方形/長方形 571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573" name="正方形/長方形 572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574" name="正方形/長方形 573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511" name="グループ化 510"/>
            <p:cNvGrpSpPr/>
            <p:nvPr/>
          </p:nvGrpSpPr>
          <p:grpSpPr>
            <a:xfrm>
              <a:off x="6967471" y="2280633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559" name="正方形/長方形 558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560" name="正方形/長方形 559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561" name="正方形/長方形 560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562" name="正方形/長方形 561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512" name="グループ化 511"/>
            <p:cNvGrpSpPr/>
            <p:nvPr/>
          </p:nvGrpSpPr>
          <p:grpSpPr>
            <a:xfrm>
              <a:off x="6967471" y="3196106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541" name="正方形/長方形 540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556" name="正方形/長方形 555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557" name="正方形/長方形 556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558" name="正方形/長方形 557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525" name="グループ化 524"/>
            <p:cNvGrpSpPr/>
            <p:nvPr/>
          </p:nvGrpSpPr>
          <p:grpSpPr>
            <a:xfrm>
              <a:off x="6967471" y="4111578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526" name="正方形/長方形 525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527" name="正方形/長方形 526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528" name="正方形/長方形 527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540" name="正方形/長方形 539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</p:grpSp>
      <p:pic>
        <p:nvPicPr>
          <p:cNvPr id="575" name="図 57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42" t="16222" r="58082" b="67760"/>
          <a:stretch/>
        </p:blipFill>
        <p:spPr>
          <a:xfrm>
            <a:off x="6453427" y="3964692"/>
            <a:ext cx="4790291" cy="2245822"/>
          </a:xfrm>
          <a:prstGeom prst="rect">
            <a:avLst/>
          </a:prstGeom>
        </p:spPr>
      </p:pic>
      <p:pic>
        <p:nvPicPr>
          <p:cNvPr id="578" name="図 57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68" t="21911" r="69621" b="74838"/>
          <a:stretch/>
        </p:blipFill>
        <p:spPr>
          <a:xfrm>
            <a:off x="9331605" y="344685"/>
            <a:ext cx="487695" cy="498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741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199" y="907597"/>
            <a:ext cx="5702301" cy="733270"/>
          </a:xfrm>
        </p:spPr>
        <p:txBody>
          <a:bodyPr>
            <a:normAutofit/>
          </a:bodyPr>
          <a:lstStyle/>
          <a:p>
            <a:r>
              <a:rPr lang="ja-JP" altLang="en-US" sz="4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ディザ法</a:t>
            </a:r>
            <a:endParaRPr kumimoji="1" lang="ja-JP" altLang="en-US" sz="4000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4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2151744"/>
            <a:ext cx="5422900" cy="3055256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ja-JP" altLang="en-US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元画像を</a:t>
            </a:r>
            <a:r>
              <a:rPr lang="en-US" altLang="ja-JP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4x4</a:t>
            </a:r>
            <a:r>
              <a:rPr lang="ja-JP" altLang="en-US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のブロックに分割</a:t>
            </a:r>
            <a:endParaRPr lang="en-US" altLang="ja-JP" sz="2400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  <a:p>
            <a:pPr marL="514350" indent="-514350">
              <a:buAutoNum type="arabicPeriod"/>
            </a:pPr>
            <a:r>
              <a:rPr lang="en-US" altLang="ja-JP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4x4</a:t>
            </a:r>
            <a:r>
              <a:rPr lang="ja-JP" altLang="en-US" sz="2400" dirty="0" smtClean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のディザパターン</a:t>
            </a:r>
            <a:r>
              <a:rPr lang="ja-JP" altLang="en-US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を用意</a:t>
            </a:r>
            <a:endParaRPr kumimoji="1" lang="en-US" altLang="ja-JP" sz="2400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  <a:p>
            <a:pPr marL="514350" indent="-514350">
              <a:buAutoNum type="arabicPeriod"/>
            </a:pPr>
            <a:r>
              <a:rPr kumimoji="1" lang="ja-JP" altLang="en-US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各ブロックの画素に</a:t>
            </a:r>
            <a:r>
              <a:rPr kumimoji="1" lang="ja-JP" altLang="en-US" sz="2400" dirty="0" smtClean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おいてディザパターン</a:t>
            </a:r>
            <a:r>
              <a:rPr kumimoji="1" lang="ja-JP" altLang="en-US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と比較 </a:t>
            </a:r>
            <a:endParaRPr lang="en-US" altLang="ja-JP" sz="2400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457200" lvl="1" indent="0">
              <a:buNone/>
            </a:pPr>
            <a:r>
              <a:rPr lang="ja-JP" altLang="en-US" sz="2000" dirty="0" smtClean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ディザパターン</a:t>
            </a:r>
            <a:r>
              <a:rPr lang="ja-JP" altLang="en-US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の値以上          </a:t>
            </a:r>
            <a:r>
              <a:rPr lang="en-US" altLang="ja-JP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-&gt;</a:t>
            </a:r>
            <a:r>
              <a:rPr lang="ja-JP" altLang="en-US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白</a:t>
            </a:r>
            <a:endParaRPr lang="en-US" altLang="ja-JP" sz="2000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457200" lvl="1" indent="0">
              <a:buNone/>
            </a:pPr>
            <a:r>
              <a:rPr lang="ja-JP" altLang="en-US" sz="2000" dirty="0" smtClean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ディザパターン</a:t>
            </a:r>
            <a:r>
              <a:rPr lang="ja-JP" altLang="en-US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の値より小さい </a:t>
            </a:r>
            <a:r>
              <a:rPr lang="en-US" altLang="ja-JP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-&gt;</a:t>
            </a:r>
            <a:r>
              <a:rPr lang="ja-JP" altLang="en-US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黒</a:t>
            </a:r>
            <a:endParaRPr kumimoji="1" lang="en-US" altLang="ja-JP" sz="2000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ja-JP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※</a:t>
            </a:r>
            <a:r>
              <a:rPr lang="ja-JP" altLang="en-US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比較する際，画像の画素値を</a:t>
            </a:r>
            <a:r>
              <a:rPr lang="en-US" altLang="ja-JP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[0,255]</a:t>
            </a:r>
            <a:r>
              <a:rPr lang="ja-JP" altLang="en-US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から</a:t>
            </a:r>
            <a:r>
              <a:rPr lang="en-US" altLang="ja-JP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[0,16]</a:t>
            </a:r>
            <a:r>
              <a:rPr lang="ja-JP" altLang="en-US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に変更しておく</a:t>
            </a:r>
            <a:endParaRPr lang="en-US" altLang="ja-JP" sz="2000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  <a:p>
            <a:pPr marL="514350" indent="-514350">
              <a:buAutoNum type="arabicPeriod"/>
            </a:pPr>
            <a:endParaRPr lang="en-US" altLang="ja-JP" sz="2400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grpSp>
        <p:nvGrpSpPr>
          <p:cNvPr id="6" name="グループ化 5"/>
          <p:cNvGrpSpPr/>
          <p:nvPr/>
        </p:nvGrpSpPr>
        <p:grpSpPr>
          <a:xfrm>
            <a:off x="6200384" y="1660821"/>
            <a:ext cx="1673616" cy="1671165"/>
            <a:chOff x="6967471" y="1365160"/>
            <a:chExt cx="3666186" cy="3660818"/>
          </a:xfrm>
          <a:solidFill>
            <a:schemeClr val="bg1"/>
          </a:solidFill>
        </p:grpSpPr>
        <p:grpSp>
          <p:nvGrpSpPr>
            <p:cNvPr id="360" name="グループ化 359"/>
            <p:cNvGrpSpPr/>
            <p:nvPr/>
          </p:nvGrpSpPr>
          <p:grpSpPr>
            <a:xfrm>
              <a:off x="6967471" y="1365160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376" name="正方形/長方形 375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ja-JP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rPr>
                  <a:t>0</a:t>
                </a:r>
                <a:endParaRPr kumimoji="1" lang="ja-JP" altLang="en-US" sz="24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77" name="正方形/長方形 376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ja-JP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rPr>
                  <a:t>2</a:t>
                </a:r>
                <a:endParaRPr kumimoji="1" lang="ja-JP" altLang="en-US" sz="24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78" name="正方形/長方形 377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ja-JP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rPr>
                  <a:t>10</a:t>
                </a:r>
                <a:endParaRPr kumimoji="1" lang="ja-JP" altLang="en-US" sz="24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79" name="正方形/長方形 378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ja-JP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rPr>
                  <a:t>8</a:t>
                </a:r>
                <a:endParaRPr kumimoji="1" lang="ja-JP" altLang="en-US" sz="24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61" name="グループ化 360"/>
            <p:cNvGrpSpPr/>
            <p:nvPr/>
          </p:nvGrpSpPr>
          <p:grpSpPr>
            <a:xfrm>
              <a:off x="6967471" y="2280633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372" name="正方形/長方形 371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ja-JP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rPr>
                  <a:t>12</a:t>
                </a:r>
                <a:endParaRPr kumimoji="1" lang="ja-JP" altLang="en-US" sz="24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73" name="正方形/長方形 372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ja-JP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rPr>
                  <a:t>14</a:t>
                </a:r>
                <a:endParaRPr kumimoji="1" lang="ja-JP" altLang="en-US" sz="24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74" name="正方形/長方形 373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ja-JP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rPr>
                  <a:t>6</a:t>
                </a:r>
                <a:endParaRPr kumimoji="1" lang="ja-JP" altLang="en-US" sz="24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75" name="正方形/長方形 374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ja-JP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rPr>
                  <a:t>4</a:t>
                </a:r>
                <a:endParaRPr kumimoji="1" lang="ja-JP" altLang="en-US" sz="24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62" name="グループ化 361"/>
            <p:cNvGrpSpPr/>
            <p:nvPr/>
          </p:nvGrpSpPr>
          <p:grpSpPr>
            <a:xfrm>
              <a:off x="6967471" y="3196106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368" name="正方形/長方形 367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ja-JP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rPr>
                  <a:t>3</a:t>
                </a:r>
                <a:endParaRPr kumimoji="1" lang="ja-JP" altLang="en-US" sz="24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69" name="正方形/長方形 368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ja-JP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rPr>
                  <a:t>1</a:t>
                </a:r>
                <a:endParaRPr kumimoji="1" lang="ja-JP" altLang="en-US" sz="24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70" name="正方形/長方形 369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ja-JP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rPr>
                  <a:t>9</a:t>
                </a:r>
                <a:endParaRPr kumimoji="1" lang="ja-JP" altLang="en-US" sz="24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71" name="正方形/長方形 370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ja-JP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rPr>
                  <a:t>11</a:t>
                </a:r>
                <a:endParaRPr kumimoji="1" lang="ja-JP" altLang="en-US" sz="24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63" name="グループ化 362"/>
            <p:cNvGrpSpPr/>
            <p:nvPr/>
          </p:nvGrpSpPr>
          <p:grpSpPr>
            <a:xfrm>
              <a:off x="6967471" y="4111578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364" name="正方形/長方形 363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ja-JP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rPr>
                  <a:t>15</a:t>
                </a:r>
                <a:endParaRPr kumimoji="1" lang="ja-JP" altLang="en-US" sz="24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65" name="正方形/長方形 364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ja-JP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rPr>
                  <a:t>13</a:t>
                </a:r>
                <a:endParaRPr kumimoji="1" lang="ja-JP" altLang="en-US" sz="24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66" name="正方形/長方形 365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ja-JP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rPr>
                  <a:t>5</a:t>
                </a:r>
                <a:endParaRPr kumimoji="1" lang="ja-JP" altLang="en-US" sz="24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67" name="正方形/長方形 366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ja-JP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rPr>
                  <a:t>7</a:t>
                </a:r>
                <a:endParaRPr kumimoji="1" lang="ja-JP" altLang="en-US" sz="24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380" name="正方形/長方形 379"/>
          <p:cNvSpPr/>
          <p:nvPr/>
        </p:nvSpPr>
        <p:spPr>
          <a:xfrm>
            <a:off x="6160342" y="3396734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 smtClean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ディザパターン</a:t>
            </a:r>
            <a:endParaRPr lang="ja-JP" altLang="en-US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grpSp>
        <p:nvGrpSpPr>
          <p:cNvPr id="403" name="グループ化 402"/>
          <p:cNvGrpSpPr/>
          <p:nvPr/>
        </p:nvGrpSpPr>
        <p:grpSpPr>
          <a:xfrm>
            <a:off x="10251684" y="1660821"/>
            <a:ext cx="1673616" cy="1671165"/>
            <a:chOff x="6967471" y="1365160"/>
            <a:chExt cx="3666186" cy="3660818"/>
          </a:xfrm>
          <a:solidFill>
            <a:schemeClr val="bg1"/>
          </a:solidFill>
        </p:grpSpPr>
        <p:grpSp>
          <p:nvGrpSpPr>
            <p:cNvPr id="404" name="グループ化 403"/>
            <p:cNvGrpSpPr/>
            <p:nvPr/>
          </p:nvGrpSpPr>
          <p:grpSpPr>
            <a:xfrm>
              <a:off x="6967471" y="1365160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420" name="正方形/長方形 419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kumimoji="1" lang="ja-JP" altLang="en-US" sz="24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421" name="正方形/長方形 420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kumimoji="1" lang="ja-JP" altLang="en-US" sz="24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422" name="正方形/長方形 421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ja-JP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rPr>
                  <a:t>5</a:t>
                </a:r>
                <a:endParaRPr kumimoji="1" lang="ja-JP" altLang="en-US" sz="24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423" name="正方形/長方形 422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kumimoji="1" lang="ja-JP" altLang="en-US" sz="24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405" name="グループ化 404"/>
            <p:cNvGrpSpPr/>
            <p:nvPr/>
          </p:nvGrpSpPr>
          <p:grpSpPr>
            <a:xfrm>
              <a:off x="6967471" y="2280633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416" name="正方形/長方形 415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kumimoji="1" lang="ja-JP" altLang="en-US" sz="24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417" name="正方形/長方形 416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ja-JP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rPr>
                  <a:t>8</a:t>
                </a:r>
                <a:endParaRPr kumimoji="1" lang="ja-JP" altLang="en-US" sz="24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418" name="正方形/長方形 417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ja-JP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rPr>
                  <a:t>3</a:t>
                </a:r>
                <a:endParaRPr kumimoji="1" lang="ja-JP" altLang="en-US" sz="24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419" name="正方形/長方形 418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kumimoji="1" lang="ja-JP" altLang="en-US" sz="24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406" name="グループ化 405"/>
            <p:cNvGrpSpPr/>
            <p:nvPr/>
          </p:nvGrpSpPr>
          <p:grpSpPr>
            <a:xfrm>
              <a:off x="6967471" y="3196106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412" name="正方形/長方形 411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kumimoji="1" lang="ja-JP" altLang="en-US" sz="24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413" name="正方形/長方形 412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kumimoji="1" lang="ja-JP" altLang="en-US" sz="24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414" name="正方形/長方形 413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ja-JP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rPr>
                  <a:t>4</a:t>
                </a:r>
                <a:endParaRPr kumimoji="1" lang="ja-JP" altLang="en-US" sz="24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415" name="正方形/長方形 414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kumimoji="1" lang="ja-JP" altLang="en-US" sz="24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407" name="グループ化 406"/>
            <p:cNvGrpSpPr/>
            <p:nvPr/>
          </p:nvGrpSpPr>
          <p:grpSpPr>
            <a:xfrm>
              <a:off x="6967471" y="4111578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408" name="正方形/長方形 407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ja-JP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rPr>
                  <a:t>14</a:t>
                </a:r>
                <a:endParaRPr kumimoji="1" lang="ja-JP" altLang="en-US" sz="24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409" name="正方形/長方形 408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ja-JP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rPr>
                  <a:t>6</a:t>
                </a:r>
                <a:endParaRPr kumimoji="1" lang="ja-JP" altLang="en-US" sz="24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410" name="正方形/長方形 409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ja-JP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rPr>
                  <a:t>2</a:t>
                </a:r>
                <a:endParaRPr kumimoji="1" lang="ja-JP" altLang="en-US" sz="24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411" name="正方形/長方形 410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kumimoji="1" lang="ja-JP" altLang="en-US" sz="24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424" name="正方形/長方形 423"/>
          <p:cNvSpPr/>
          <p:nvPr/>
        </p:nvSpPr>
        <p:spPr>
          <a:xfrm>
            <a:off x="10316591" y="3384034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出力パターン</a:t>
            </a:r>
            <a:endParaRPr lang="ja-JP" altLang="en-US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170" name="正方形/長方形 169"/>
          <p:cNvSpPr/>
          <p:nvPr/>
        </p:nvSpPr>
        <p:spPr>
          <a:xfrm>
            <a:off x="8088223" y="3392269"/>
            <a:ext cx="196239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4x4</a:t>
            </a:r>
            <a:r>
              <a:rPr lang="ja-JP" altLang="en-US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の</a:t>
            </a:r>
            <a:r>
              <a:rPr lang="ja-JP" altLang="en-US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ブロック</a:t>
            </a:r>
            <a:endParaRPr lang="en-US" altLang="ja-JP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algn="ctr"/>
            <a:r>
              <a:rPr lang="en-US" altLang="ja-JP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[0,16]</a:t>
            </a:r>
            <a:r>
              <a:rPr lang="ja-JP" altLang="en-US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に変換済み</a:t>
            </a:r>
            <a:endParaRPr lang="ja-JP" altLang="en-US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grpSp>
        <p:nvGrpSpPr>
          <p:cNvPr id="7" name="グループ化 6"/>
          <p:cNvGrpSpPr/>
          <p:nvPr/>
        </p:nvGrpSpPr>
        <p:grpSpPr>
          <a:xfrm>
            <a:off x="8225716" y="1660821"/>
            <a:ext cx="1674251" cy="1671165"/>
            <a:chOff x="8331024" y="2499021"/>
            <a:chExt cx="1674251" cy="1671165"/>
          </a:xfrm>
        </p:grpSpPr>
        <p:grpSp>
          <p:nvGrpSpPr>
            <p:cNvPr id="149" name="グループ化 148"/>
            <p:cNvGrpSpPr/>
            <p:nvPr/>
          </p:nvGrpSpPr>
          <p:grpSpPr>
            <a:xfrm>
              <a:off x="8331659" y="2499021"/>
              <a:ext cx="1673616" cy="1671165"/>
              <a:chOff x="6967471" y="1365160"/>
              <a:chExt cx="3666186" cy="3660818"/>
            </a:xfrm>
            <a:solidFill>
              <a:schemeClr val="bg1"/>
            </a:solidFill>
          </p:grpSpPr>
          <p:grpSp>
            <p:nvGrpSpPr>
              <p:cNvPr id="150" name="グループ化 149"/>
              <p:cNvGrpSpPr/>
              <p:nvPr/>
            </p:nvGrpSpPr>
            <p:grpSpPr>
              <a:xfrm>
                <a:off x="6967471" y="1365160"/>
                <a:ext cx="3666186" cy="914400"/>
                <a:chOff x="6967471" y="1365160"/>
                <a:chExt cx="3666186" cy="914400"/>
              </a:xfrm>
              <a:grpFill/>
            </p:grpSpPr>
            <p:sp>
              <p:nvSpPr>
                <p:cNvPr id="166" name="正方形/長方形 165"/>
                <p:cNvSpPr/>
                <p:nvPr/>
              </p:nvSpPr>
              <p:spPr>
                <a:xfrm>
                  <a:off x="6967471" y="1365160"/>
                  <a:ext cx="914400" cy="914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kumimoji="1" lang="en-US" altLang="ja-JP" sz="2400" b="1" dirty="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游ゴシック" panose="020B0400000000000000" pitchFamily="50" charset="-128"/>
                      <a:cs typeface="Times New Roman" panose="02020603050405020304" pitchFamily="18" charset="0"/>
                    </a:rPr>
                    <a:t>10</a:t>
                  </a:r>
                  <a:endParaRPr kumimoji="1" lang="ja-JP" altLang="en-US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67" name="正方形/長方形 166"/>
                <p:cNvSpPr/>
                <p:nvPr/>
              </p:nvSpPr>
              <p:spPr>
                <a:xfrm>
                  <a:off x="8801995" y="1365160"/>
                  <a:ext cx="914400" cy="914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kumimoji="1" lang="en-US" altLang="ja-JP" sz="2400" b="1" dirty="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游ゴシック" panose="020B0400000000000000" pitchFamily="50" charset="-128"/>
                      <a:cs typeface="Times New Roman" panose="02020603050405020304" pitchFamily="18" charset="0"/>
                    </a:rPr>
                    <a:t>2</a:t>
                  </a:r>
                  <a:endParaRPr kumimoji="1" lang="ja-JP" altLang="en-US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68" name="正方形/長方形 167"/>
                <p:cNvSpPr/>
                <p:nvPr/>
              </p:nvSpPr>
              <p:spPr>
                <a:xfrm>
                  <a:off x="9719257" y="1365160"/>
                  <a:ext cx="914400" cy="914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altLang="ja-JP" sz="2400" b="1" dirty="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游ゴシック" panose="020B0400000000000000" pitchFamily="50" charset="-128"/>
                      <a:cs typeface="Times New Roman" panose="02020603050405020304" pitchFamily="18" charset="0"/>
                    </a:rPr>
                    <a:t>5</a:t>
                  </a:r>
                  <a:endParaRPr kumimoji="1" lang="ja-JP" altLang="en-US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69" name="正方形/長方形 168"/>
                <p:cNvSpPr/>
                <p:nvPr/>
              </p:nvSpPr>
              <p:spPr>
                <a:xfrm>
                  <a:off x="7884733" y="1365160"/>
                  <a:ext cx="914400" cy="914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altLang="ja-JP" sz="2400" b="1" dirty="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游ゴシック" panose="020B0400000000000000" pitchFamily="50" charset="-128"/>
                      <a:cs typeface="Times New Roman" panose="02020603050405020304" pitchFamily="18" charset="0"/>
                    </a:rPr>
                    <a:t>8</a:t>
                  </a:r>
                  <a:endParaRPr kumimoji="1" lang="ja-JP" altLang="en-US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51" name="グループ化 150"/>
              <p:cNvGrpSpPr/>
              <p:nvPr/>
            </p:nvGrpSpPr>
            <p:grpSpPr>
              <a:xfrm>
                <a:off x="6967471" y="2280633"/>
                <a:ext cx="3666186" cy="914400"/>
                <a:chOff x="6967471" y="1365160"/>
                <a:chExt cx="3666186" cy="914400"/>
              </a:xfrm>
              <a:grpFill/>
            </p:grpSpPr>
            <p:sp>
              <p:nvSpPr>
                <p:cNvPr id="162" name="正方形/長方形 161"/>
                <p:cNvSpPr/>
                <p:nvPr/>
              </p:nvSpPr>
              <p:spPr>
                <a:xfrm>
                  <a:off x="6967471" y="1365160"/>
                  <a:ext cx="914400" cy="914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altLang="ja-JP" sz="2400" b="1" dirty="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游ゴシック" panose="020B0400000000000000" pitchFamily="50" charset="-128"/>
                      <a:cs typeface="Times New Roman" panose="02020603050405020304" pitchFamily="18" charset="0"/>
                    </a:rPr>
                    <a:t>11</a:t>
                  </a:r>
                  <a:endParaRPr kumimoji="1" lang="ja-JP" altLang="en-US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63" name="正方形/長方形 162"/>
                <p:cNvSpPr/>
                <p:nvPr/>
              </p:nvSpPr>
              <p:spPr>
                <a:xfrm>
                  <a:off x="8801995" y="1365160"/>
                  <a:ext cx="914400" cy="914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altLang="ja-JP" sz="2400" b="1" dirty="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游ゴシック" panose="020B0400000000000000" pitchFamily="50" charset="-128"/>
                      <a:cs typeface="Times New Roman" panose="02020603050405020304" pitchFamily="18" charset="0"/>
                    </a:rPr>
                    <a:t>8</a:t>
                  </a:r>
                  <a:endParaRPr kumimoji="1" lang="ja-JP" altLang="en-US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64" name="正方形/長方形 163"/>
                <p:cNvSpPr/>
                <p:nvPr/>
              </p:nvSpPr>
              <p:spPr>
                <a:xfrm>
                  <a:off x="9719257" y="1365160"/>
                  <a:ext cx="914400" cy="914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kumimoji="1" lang="en-US" altLang="ja-JP" sz="2400" b="1" dirty="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游ゴシック" panose="020B0400000000000000" pitchFamily="50" charset="-128"/>
                      <a:cs typeface="Times New Roman" panose="02020603050405020304" pitchFamily="18" charset="0"/>
                    </a:rPr>
                    <a:t>3</a:t>
                  </a:r>
                  <a:endParaRPr kumimoji="1" lang="ja-JP" altLang="en-US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65" name="正方形/長方形 164"/>
                <p:cNvSpPr/>
                <p:nvPr/>
              </p:nvSpPr>
              <p:spPr>
                <a:xfrm>
                  <a:off x="7884733" y="1365160"/>
                  <a:ext cx="914400" cy="914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altLang="ja-JP" sz="2400" b="1" dirty="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游ゴシック" panose="020B0400000000000000" pitchFamily="50" charset="-128"/>
                      <a:cs typeface="Times New Roman" panose="02020603050405020304" pitchFamily="18" charset="0"/>
                    </a:rPr>
                    <a:t>7</a:t>
                  </a:r>
                  <a:endParaRPr kumimoji="1" lang="ja-JP" altLang="en-US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52" name="グループ化 151"/>
              <p:cNvGrpSpPr/>
              <p:nvPr/>
            </p:nvGrpSpPr>
            <p:grpSpPr>
              <a:xfrm>
                <a:off x="6967471" y="3196106"/>
                <a:ext cx="3666186" cy="914400"/>
                <a:chOff x="6967471" y="1365160"/>
                <a:chExt cx="3666186" cy="914400"/>
              </a:xfrm>
              <a:grpFill/>
            </p:grpSpPr>
            <p:sp>
              <p:nvSpPr>
                <p:cNvPr id="158" name="正方形/長方形 157"/>
                <p:cNvSpPr/>
                <p:nvPr/>
              </p:nvSpPr>
              <p:spPr>
                <a:xfrm>
                  <a:off x="6967471" y="1365160"/>
                  <a:ext cx="914400" cy="914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altLang="ja-JP" sz="2400" b="1" dirty="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游ゴシック" panose="020B0400000000000000" pitchFamily="50" charset="-128"/>
                      <a:cs typeface="Times New Roman" panose="02020603050405020304" pitchFamily="18" charset="0"/>
                    </a:rPr>
                    <a:t>9</a:t>
                  </a:r>
                  <a:endParaRPr kumimoji="1" lang="ja-JP" altLang="en-US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59" name="正方形/長方形 158"/>
                <p:cNvSpPr/>
                <p:nvPr/>
              </p:nvSpPr>
              <p:spPr>
                <a:xfrm>
                  <a:off x="8801995" y="1365160"/>
                  <a:ext cx="914400" cy="914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kumimoji="1" lang="en-US" altLang="ja-JP" sz="2400" b="1" dirty="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游ゴシック" panose="020B0400000000000000" pitchFamily="50" charset="-128"/>
                      <a:cs typeface="Times New Roman" panose="02020603050405020304" pitchFamily="18" charset="0"/>
                    </a:rPr>
                    <a:t>6</a:t>
                  </a:r>
                  <a:endParaRPr kumimoji="1" lang="ja-JP" altLang="en-US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60" name="正方形/長方形 159"/>
                <p:cNvSpPr/>
                <p:nvPr/>
              </p:nvSpPr>
              <p:spPr>
                <a:xfrm>
                  <a:off x="9719257" y="1365160"/>
                  <a:ext cx="914400" cy="914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kumimoji="1" lang="en-US" altLang="ja-JP" sz="2400" b="1" dirty="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游ゴシック" panose="020B0400000000000000" pitchFamily="50" charset="-128"/>
                      <a:cs typeface="Times New Roman" panose="02020603050405020304" pitchFamily="18" charset="0"/>
                    </a:rPr>
                    <a:t>4</a:t>
                  </a:r>
                  <a:endParaRPr kumimoji="1" lang="ja-JP" altLang="en-US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61" name="正方形/長方形 160"/>
                <p:cNvSpPr/>
                <p:nvPr/>
              </p:nvSpPr>
              <p:spPr>
                <a:xfrm>
                  <a:off x="7884733" y="1365160"/>
                  <a:ext cx="914400" cy="914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altLang="ja-JP" sz="2400" b="1" dirty="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游ゴシック" panose="020B0400000000000000" pitchFamily="50" charset="-128"/>
                      <a:cs typeface="Times New Roman" panose="02020603050405020304" pitchFamily="18" charset="0"/>
                    </a:rPr>
                    <a:t>8</a:t>
                  </a:r>
                  <a:endParaRPr kumimoji="1" lang="ja-JP" altLang="en-US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53" name="グループ化 152"/>
              <p:cNvGrpSpPr/>
              <p:nvPr/>
            </p:nvGrpSpPr>
            <p:grpSpPr>
              <a:xfrm>
                <a:off x="6967471" y="4111578"/>
                <a:ext cx="3666186" cy="914400"/>
                <a:chOff x="6967471" y="1365160"/>
                <a:chExt cx="3666186" cy="914400"/>
              </a:xfrm>
              <a:grpFill/>
            </p:grpSpPr>
            <p:sp>
              <p:nvSpPr>
                <p:cNvPr id="154" name="正方形/長方形 153"/>
                <p:cNvSpPr/>
                <p:nvPr/>
              </p:nvSpPr>
              <p:spPr>
                <a:xfrm>
                  <a:off x="6967471" y="1365160"/>
                  <a:ext cx="914400" cy="914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altLang="ja-JP" sz="2400" b="1" dirty="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游ゴシック" panose="020B0400000000000000" pitchFamily="50" charset="-128"/>
                      <a:cs typeface="Times New Roman" panose="02020603050405020304" pitchFamily="18" charset="0"/>
                    </a:rPr>
                    <a:t>12</a:t>
                  </a:r>
                  <a:endParaRPr kumimoji="1" lang="ja-JP" altLang="en-US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55" name="正方形/長方形 154"/>
                <p:cNvSpPr/>
                <p:nvPr/>
              </p:nvSpPr>
              <p:spPr>
                <a:xfrm>
                  <a:off x="8801995" y="1365160"/>
                  <a:ext cx="914400" cy="914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altLang="ja-JP" sz="2400" b="1" dirty="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游ゴシック" panose="020B0400000000000000" pitchFamily="50" charset="-128"/>
                      <a:cs typeface="Times New Roman" panose="02020603050405020304" pitchFamily="18" charset="0"/>
                    </a:rPr>
                    <a:t>6</a:t>
                  </a:r>
                  <a:endParaRPr kumimoji="1" lang="ja-JP" altLang="en-US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56" name="正方形/長方形 155"/>
                <p:cNvSpPr/>
                <p:nvPr/>
              </p:nvSpPr>
              <p:spPr>
                <a:xfrm>
                  <a:off x="9719257" y="1365160"/>
                  <a:ext cx="914400" cy="914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altLang="ja-JP" sz="2400" b="1" dirty="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游ゴシック" panose="020B0400000000000000" pitchFamily="50" charset="-128"/>
                      <a:cs typeface="Times New Roman" panose="02020603050405020304" pitchFamily="18" charset="0"/>
                    </a:rPr>
                    <a:t>2</a:t>
                  </a:r>
                  <a:endParaRPr kumimoji="1" lang="ja-JP" altLang="en-US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57" name="正方形/長方形 156"/>
                <p:cNvSpPr/>
                <p:nvPr/>
              </p:nvSpPr>
              <p:spPr>
                <a:xfrm>
                  <a:off x="7884733" y="1365160"/>
                  <a:ext cx="914400" cy="914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kumimoji="1" lang="en-US" altLang="ja-JP" sz="2400" b="1" dirty="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游ゴシック" panose="020B0400000000000000" pitchFamily="50" charset="-128"/>
                      <a:cs typeface="Times New Roman" panose="02020603050405020304" pitchFamily="18" charset="0"/>
                    </a:rPr>
                    <a:t>11</a:t>
                  </a:r>
                  <a:endParaRPr kumimoji="1" lang="ja-JP" altLang="en-US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endParaRPr>
                </a:p>
              </p:txBody>
            </p:sp>
          </p:grpSp>
        </p:grpSp>
        <p:sp>
          <p:nvSpPr>
            <p:cNvPr id="171" name="正方形/長方形 170"/>
            <p:cNvSpPr/>
            <p:nvPr/>
          </p:nvSpPr>
          <p:spPr>
            <a:xfrm>
              <a:off x="8331024" y="2499021"/>
              <a:ext cx="1670225" cy="167022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</p:grpSp>
      <p:sp>
        <p:nvSpPr>
          <p:cNvPr id="178" name="正方形/長方形 177"/>
          <p:cNvSpPr/>
          <p:nvPr/>
        </p:nvSpPr>
        <p:spPr>
          <a:xfrm>
            <a:off x="6766308" y="6188991"/>
            <a:ext cx="44125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ja-JP" altLang="en-US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欠点 </a:t>
            </a:r>
            <a:r>
              <a:rPr lang="en-US" altLang="ja-JP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: </a:t>
            </a:r>
            <a:r>
              <a:rPr lang="ja-JP" altLang="en-US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繰り返しパターンが目立つ</a:t>
            </a: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2796" y="157509"/>
            <a:ext cx="2499577" cy="1261981"/>
          </a:xfrm>
          <a:prstGeom prst="rect">
            <a:avLst/>
          </a:prstGeom>
        </p:spPr>
      </p:pic>
      <p:pic>
        <p:nvPicPr>
          <p:cNvPr id="252" name="図 25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05" t="16331" r="59398" b="68971"/>
          <a:stretch/>
        </p:blipFill>
        <p:spPr>
          <a:xfrm>
            <a:off x="7226001" y="4143197"/>
            <a:ext cx="3952861" cy="1976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439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図 13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16" t="16767" r="60604" b="72354"/>
          <a:stretch/>
        </p:blipFill>
        <p:spPr>
          <a:xfrm>
            <a:off x="6415564" y="299172"/>
            <a:ext cx="2753448" cy="1110656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199" y="130629"/>
            <a:ext cx="11473211" cy="733270"/>
          </a:xfrm>
        </p:spPr>
        <p:txBody>
          <a:bodyPr>
            <a:normAutofit/>
          </a:bodyPr>
          <a:lstStyle/>
          <a:p>
            <a:r>
              <a:rPr lang="ja-JP" altLang="en-US" sz="36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誤差拡散法</a:t>
            </a:r>
            <a:endParaRPr kumimoji="1" lang="ja-JP" altLang="en-US" sz="3600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コンテンツ プレースホルダー 2"/>
              <p:cNvSpPr>
                <a:spLocks noGrp="1"/>
              </p:cNvSpPr>
              <p:nvPr>
                <p:ph idx="1"/>
              </p:nvPr>
            </p:nvSpPr>
            <p:spPr>
              <a:xfrm>
                <a:off x="457201" y="899886"/>
                <a:ext cx="4737099" cy="5791200"/>
              </a:xfrm>
            </p:spPr>
            <p:txBody>
              <a:bodyPr>
                <a:normAutofit/>
              </a:bodyPr>
              <a:lstStyle/>
              <a:p>
                <a:r>
                  <a:rPr lang="ja-JP" altLang="en-US" sz="2000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rPr>
                  <a:t>左上からラスタスキャンし一画素ずつ以下の通り</a:t>
                </a:r>
                <a:r>
                  <a:rPr lang="en-US" altLang="ja-JP" sz="2000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rPr>
                  <a:t>2</a:t>
                </a:r>
                <a:r>
                  <a:rPr lang="ja-JP" altLang="en-US" sz="2000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rPr>
                  <a:t>値化する</a:t>
                </a:r>
                <a:endParaRPr lang="en-US" altLang="ja-JP" sz="2000" dirty="0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  <a:p>
                <a:r>
                  <a:rPr lang="ja-JP" altLang="en-US" sz="2000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rPr>
                  <a:t>注目画素の画素値が</a:t>
                </a:r>
                <a:r>
                  <a:rPr lang="en-US" altLang="ja-JP" sz="2000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rPr>
                  <a:t>I</a:t>
                </a:r>
                <a:r>
                  <a:rPr lang="ja-JP" altLang="en-US" sz="2000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rPr>
                  <a:t>のとき</a:t>
                </a:r>
                <a:endParaRPr lang="en-US" altLang="ja-JP" sz="2000" dirty="0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altLang="ja-JP" sz="2000" b="1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rPr>
                  <a:t>1. </a:t>
                </a:r>
                <a:r>
                  <a:rPr lang="ja-JP" altLang="en-US" sz="2000" b="1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rPr>
                  <a:t>二値化処理</a:t>
                </a:r>
                <a:endParaRPr lang="en-US" altLang="ja-JP" sz="2000" b="1" dirty="0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altLang="ja-JP" sz="1800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rPr>
                  <a:t>     I &gt; 127  </a:t>
                </a:r>
                <a:r>
                  <a:rPr lang="en-US" altLang="ja-JP" sz="1800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  <a:sym typeface="Wingdings" panose="05000000000000000000" pitchFamily="2" charset="2"/>
                  </a:rPr>
                  <a:t> </a:t>
                </a:r>
                <a:r>
                  <a:rPr lang="ja-JP" altLang="en-US" sz="1800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  <a:sym typeface="Wingdings" panose="05000000000000000000" pitchFamily="2" charset="2"/>
                  </a:rPr>
                  <a:t>注目画素を</a:t>
                </a:r>
                <a:r>
                  <a:rPr lang="ja-JP" altLang="en-US" sz="1800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rPr>
                  <a:t>白に</a:t>
                </a:r>
                <a:endParaRPr lang="en-US" altLang="ja-JP" sz="1800" dirty="0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altLang="ja-JP" sz="1800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rPr>
                  <a:t>     I </a:t>
                </a:r>
                <a:r>
                  <a:rPr lang="ja-JP" altLang="en-US" sz="1800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rPr>
                  <a:t>≦ </a:t>
                </a:r>
                <a:r>
                  <a:rPr lang="en-US" altLang="ja-JP" sz="1800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rPr>
                  <a:t>127  </a:t>
                </a:r>
                <a:r>
                  <a:rPr lang="en-US" altLang="ja-JP" sz="1800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  <a:sym typeface="Wingdings" panose="05000000000000000000" pitchFamily="2" charset="2"/>
                  </a:rPr>
                  <a:t> </a:t>
                </a:r>
                <a:r>
                  <a:rPr lang="ja-JP" altLang="en-US" sz="1800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  <a:sym typeface="Wingdings" panose="05000000000000000000" pitchFamily="2" charset="2"/>
                  </a:rPr>
                  <a:t>注目画素を黒に</a:t>
                </a:r>
                <a:r>
                  <a:rPr lang="en-US" altLang="ja-JP" sz="1800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rPr>
                  <a:t> </a:t>
                </a:r>
              </a:p>
              <a:p>
                <a:pPr marL="0" indent="0">
                  <a:buNone/>
                </a:pPr>
                <a:r>
                  <a:rPr lang="en-US" altLang="ja-JP" sz="2000" b="1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rPr>
                  <a:t>2. </a:t>
                </a:r>
                <a:r>
                  <a:rPr lang="ja-JP" altLang="en-US" sz="2000" b="1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rPr>
                  <a:t>誤差拡散</a:t>
                </a:r>
                <a:endParaRPr lang="en-US" altLang="ja-JP" sz="2000" dirty="0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ja-JP" altLang="en-US" sz="1800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rPr>
                  <a:t>    上の二値化で以下の誤差</a:t>
                </a:r>
                <a:r>
                  <a:rPr lang="en-US" altLang="ja-JP" sz="1800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rPr>
                  <a:t>e</a:t>
                </a:r>
                <a:r>
                  <a:rPr lang="ja-JP" altLang="en-US" sz="1800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rPr>
                  <a:t>が発生した</a:t>
                </a:r>
                <a:endParaRPr lang="en-US" altLang="ja-JP" sz="1800" dirty="0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altLang="ja-JP" sz="1800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rPr>
                  <a:t>         I &gt; 127  </a:t>
                </a:r>
                <a:r>
                  <a:rPr lang="en-US" altLang="ja-JP" sz="1800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  <a:sym typeface="Wingdings" panose="05000000000000000000" pitchFamily="2" charset="2"/>
                  </a:rPr>
                  <a:t> </a:t>
                </a:r>
                <a:r>
                  <a:rPr lang="en-US" altLang="ja-JP" sz="1800" i="1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  <a:sym typeface="Wingdings" panose="05000000000000000000" pitchFamily="2" charset="2"/>
                  </a:rPr>
                  <a:t>e</a:t>
                </a:r>
                <a:r>
                  <a:rPr lang="en-US" altLang="ja-JP" sz="1800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  <a:sym typeface="Wingdings" panose="05000000000000000000" pitchFamily="2" charset="2"/>
                  </a:rPr>
                  <a:t> = I - 255</a:t>
                </a:r>
                <a:endParaRPr lang="en-US" altLang="ja-JP" sz="1800" dirty="0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altLang="ja-JP" sz="1800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rPr>
                  <a:t>         I </a:t>
                </a:r>
                <a:r>
                  <a:rPr lang="ja-JP" altLang="en-US" sz="1800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rPr>
                  <a:t>≦ </a:t>
                </a:r>
                <a:r>
                  <a:rPr lang="en-US" altLang="ja-JP" sz="1800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rPr>
                  <a:t>127  </a:t>
                </a:r>
                <a:r>
                  <a:rPr lang="en-US" altLang="ja-JP" sz="1800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  <a:sym typeface="Wingdings" panose="05000000000000000000" pitchFamily="2" charset="2"/>
                  </a:rPr>
                  <a:t> </a:t>
                </a:r>
                <a:r>
                  <a:rPr lang="en-US" altLang="ja-JP" sz="1800" i="1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  <a:sym typeface="Wingdings" panose="05000000000000000000" pitchFamily="2" charset="2"/>
                  </a:rPr>
                  <a:t>e</a:t>
                </a:r>
                <a:r>
                  <a:rPr lang="en-US" altLang="ja-JP" sz="1800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  <a:sym typeface="Wingdings" panose="05000000000000000000" pitchFamily="2" charset="2"/>
                  </a:rPr>
                  <a:t> = I –  0 </a:t>
                </a:r>
              </a:p>
              <a:p>
                <a:pPr marL="0" indent="0">
                  <a:buNone/>
                </a:pPr>
                <a:r>
                  <a:rPr lang="ja-JP" altLang="en-US" sz="1800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rPr>
                  <a:t>    この誤差を隣接画素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1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1800" i="1" dirty="0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ja-JP" sz="18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ja-JP" sz="1800" i="1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ja-JP" sz="1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1800" i="1" dirty="0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ja-JP" sz="180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ja-JP" sz="1800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ja-JP" sz="1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1800" i="1" dirty="0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ja-JP" sz="180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ja-JP" sz="1800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ja-JP" sz="1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1800" b="0" i="1" dirty="0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ja-JP" sz="1800" i="1" dirty="0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ja-JP" altLang="en-US" sz="1800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rPr>
                  <a:t>分配</a:t>
                </a:r>
                <a:endParaRPr lang="en-US" altLang="ja-JP" sz="1800" dirty="0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ja-JP" altLang="en-US" sz="1800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rPr>
                  <a:t>　 </a:t>
                </a:r>
                <a:r>
                  <a:rPr lang="en-US" altLang="ja-JP" sz="1800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rPr>
                  <a:t>(</a:t>
                </a:r>
                <a:r>
                  <a:rPr lang="ja-JP" altLang="en-US" sz="1800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rPr>
                  <a:t>画素値を変化させる</a:t>
                </a:r>
                <a:r>
                  <a:rPr lang="en-US" altLang="ja-JP" sz="1800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rPr>
                  <a:t>)</a:t>
                </a:r>
                <a:endParaRPr lang="ja-JP" altLang="en-US" sz="1800" dirty="0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altLang="ja-JP" sz="1800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rPr>
                  <a:t>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1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1800" i="1" dirty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ja-JP" sz="18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ja-JP" sz="1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lang="en-US" altLang="ja-JP" sz="1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1800" i="1" dirty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ja-JP" sz="18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ja-JP" sz="1800" b="0" i="1" dirty="0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ja-JP" sz="180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1800" b="0" i="1" dirty="0" smtClean="0">
                            <a:latin typeface="Cambria Math" panose="02040503050406030204" pitchFamily="18" charset="0"/>
                          </a:rPr>
                          <m:t>5</m:t>
                        </m:r>
                      </m:num>
                      <m:den>
                        <m:r>
                          <a:rPr lang="en-US" altLang="ja-JP" sz="1800" b="0" i="1" dirty="0" smtClean="0">
                            <a:latin typeface="Cambria Math" panose="02040503050406030204" pitchFamily="18" charset="0"/>
                          </a:rPr>
                          <m:t>16</m:t>
                        </m:r>
                      </m:den>
                    </m:f>
                    <m:r>
                      <a:rPr lang="en-US" altLang="ja-JP" sz="1800" b="0" i="1" dirty="0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altLang="ja-JP" sz="1800" b="0" i="1" dirty="0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altLang="ja-JP" sz="1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1800" i="1" dirty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ja-JP" sz="1800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ja-JP" sz="1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lang="en-US" altLang="ja-JP" sz="1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1800" i="1" dirty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ja-JP" sz="18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ja-JP" sz="1800" i="1" dirty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ja-JP" sz="18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1800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altLang="ja-JP" sz="1800" i="1" dirty="0">
                            <a:latin typeface="Cambria Math" panose="02040503050406030204" pitchFamily="18" charset="0"/>
                          </a:rPr>
                          <m:t>16</m:t>
                        </m:r>
                      </m:den>
                    </m:f>
                    <m:r>
                      <a:rPr lang="en-US" altLang="ja-JP" sz="1800" b="0" i="1" dirty="0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altLang="ja-JP" sz="1800" i="1" dirty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endParaRPr lang="en-US" altLang="ja-JP" sz="1800" i="1" dirty="0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altLang="ja-JP" sz="1800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rPr>
                  <a:t>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1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1800" i="1" dirty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ja-JP" sz="1800" i="1" dirty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ja-JP" sz="1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lang="en-US" altLang="ja-JP" sz="1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1800" i="1" dirty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ja-JP" sz="1800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ja-JP" sz="1800" i="1" dirty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ja-JP" sz="18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1800" i="1" dirty="0">
                            <a:latin typeface="Cambria Math" panose="02040503050406030204" pitchFamily="18" charset="0"/>
                          </a:rPr>
                          <m:t>5</m:t>
                        </m:r>
                      </m:num>
                      <m:den>
                        <m:r>
                          <a:rPr lang="en-US" altLang="ja-JP" sz="1800" i="1" dirty="0">
                            <a:latin typeface="Cambria Math" panose="02040503050406030204" pitchFamily="18" charset="0"/>
                          </a:rPr>
                          <m:t>16</m:t>
                        </m:r>
                      </m:den>
                    </m:f>
                    <m:r>
                      <a:rPr lang="en-US" altLang="ja-JP" sz="1800" b="0" i="1" dirty="0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altLang="ja-JP" sz="1800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ja-JP" sz="1800" b="0" i="1" dirty="0" smtClean="0">
                        <a:latin typeface="Cambria Math" panose="02040503050406030204" pitchFamily="18" charset="0"/>
                      </a:rPr>
                      <m:t>   </m:t>
                    </m:r>
                    <m:sSub>
                      <m:sSubPr>
                        <m:ctrlPr>
                          <a:rPr lang="en-US" altLang="ja-JP" sz="1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1800" i="1" dirty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ja-JP" sz="1800" i="1" dirty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altLang="ja-JP" sz="1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lang="en-US" altLang="ja-JP" sz="1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1800" i="1" dirty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ja-JP" sz="1800" b="0" i="1" dirty="0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altLang="ja-JP" sz="1800" i="1" dirty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ja-JP" sz="18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1800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altLang="ja-JP" sz="1800" i="1" dirty="0">
                            <a:latin typeface="Cambria Math" panose="02040503050406030204" pitchFamily="18" charset="0"/>
                          </a:rPr>
                          <m:t>16</m:t>
                        </m:r>
                      </m:den>
                    </m:f>
                    <m:r>
                      <a:rPr lang="en-US" altLang="ja-JP" sz="1800" b="0" i="1" dirty="0" smtClea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en-US" altLang="ja-JP" sz="1800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4" name="コンテンツ プレースホルダー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1" y="899886"/>
                <a:ext cx="4737099" cy="5791200"/>
              </a:xfrm>
              <a:blipFill>
                <a:blip r:embed="rId3"/>
                <a:stretch>
                  <a:fillRect l="-1287" t="-1053" r="-128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グループ化 8"/>
          <p:cNvGrpSpPr/>
          <p:nvPr/>
        </p:nvGrpSpPr>
        <p:grpSpPr>
          <a:xfrm>
            <a:off x="6493625" y="399081"/>
            <a:ext cx="2573220" cy="511829"/>
            <a:chOff x="8295640" y="308610"/>
            <a:chExt cx="1005294" cy="199959"/>
          </a:xfrm>
        </p:grpSpPr>
        <p:cxnSp>
          <p:nvCxnSpPr>
            <p:cNvPr id="70" name="直線矢印コネクタ 69"/>
            <p:cNvCxnSpPr/>
            <p:nvPr/>
          </p:nvCxnSpPr>
          <p:spPr>
            <a:xfrm>
              <a:off x="8295640" y="308610"/>
              <a:ext cx="1005294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線矢印コネクタ 73"/>
            <p:cNvCxnSpPr/>
            <p:nvPr/>
          </p:nvCxnSpPr>
          <p:spPr>
            <a:xfrm>
              <a:off x="8295640" y="376512"/>
              <a:ext cx="1005294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線矢印コネクタ 74"/>
            <p:cNvCxnSpPr/>
            <p:nvPr/>
          </p:nvCxnSpPr>
          <p:spPr>
            <a:xfrm>
              <a:off x="8295640" y="448879"/>
              <a:ext cx="565785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正方形/長方形 7"/>
            <p:cNvSpPr/>
            <p:nvPr/>
          </p:nvSpPr>
          <p:spPr>
            <a:xfrm>
              <a:off x="8877300" y="397443"/>
              <a:ext cx="111126" cy="11112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800" i="1" dirty="0">
                  <a:solidFill>
                    <a:schemeClr val="tx1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I</a:t>
              </a:r>
              <a:endParaRPr kumimoji="1" lang="ja-JP" altLang="en-US" sz="800" i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1" name="グループ化 10"/>
          <p:cNvGrpSpPr/>
          <p:nvPr/>
        </p:nvGrpSpPr>
        <p:grpSpPr>
          <a:xfrm>
            <a:off x="4775211" y="2371694"/>
            <a:ext cx="2544494" cy="1462334"/>
            <a:chOff x="5942645" y="1687284"/>
            <a:chExt cx="2544494" cy="1462334"/>
          </a:xfrm>
        </p:grpSpPr>
        <p:sp>
          <p:nvSpPr>
            <p:cNvPr id="398" name="正方形/長方形 397"/>
            <p:cNvSpPr/>
            <p:nvPr/>
          </p:nvSpPr>
          <p:spPr>
            <a:xfrm>
              <a:off x="5942645" y="2053954"/>
              <a:ext cx="364174" cy="364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399" name="正方形/長方形 398"/>
            <p:cNvSpPr/>
            <p:nvPr/>
          </p:nvSpPr>
          <p:spPr>
            <a:xfrm>
              <a:off x="6663747" y="2053954"/>
              <a:ext cx="364174" cy="364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401" name="正方形/長方形 400"/>
            <p:cNvSpPr/>
            <p:nvPr/>
          </p:nvSpPr>
          <p:spPr>
            <a:xfrm>
              <a:off x="6307958" y="2053954"/>
              <a:ext cx="364174" cy="3641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394" name="正方形/長方形 393"/>
            <p:cNvSpPr/>
            <p:nvPr/>
          </p:nvSpPr>
          <p:spPr>
            <a:xfrm>
              <a:off x="5942645" y="241855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395" name="正方形/長方形 394"/>
            <p:cNvSpPr/>
            <p:nvPr/>
          </p:nvSpPr>
          <p:spPr>
            <a:xfrm>
              <a:off x="6663747" y="241855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396" name="正方形/長方形 395"/>
            <p:cNvSpPr/>
            <p:nvPr/>
          </p:nvSpPr>
          <p:spPr>
            <a:xfrm>
              <a:off x="7029060" y="241855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397" name="正方形/長方形 396"/>
            <p:cNvSpPr/>
            <p:nvPr/>
          </p:nvSpPr>
          <p:spPr>
            <a:xfrm>
              <a:off x="6307958" y="241855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390" name="正方形/長方形 389"/>
            <p:cNvSpPr/>
            <p:nvPr/>
          </p:nvSpPr>
          <p:spPr>
            <a:xfrm>
              <a:off x="7392338" y="2055209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391" name="正方形/長方形 390"/>
            <p:cNvSpPr/>
            <p:nvPr/>
          </p:nvSpPr>
          <p:spPr>
            <a:xfrm>
              <a:off x="8122965" y="2055209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393" name="正方形/長方形 392"/>
            <p:cNvSpPr/>
            <p:nvPr/>
          </p:nvSpPr>
          <p:spPr>
            <a:xfrm>
              <a:off x="7757651" y="2055209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386" name="正方形/長方形 385"/>
            <p:cNvSpPr/>
            <p:nvPr/>
          </p:nvSpPr>
          <p:spPr>
            <a:xfrm>
              <a:off x="7392338" y="2419809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387" name="正方形/長方形 386"/>
            <p:cNvSpPr/>
            <p:nvPr/>
          </p:nvSpPr>
          <p:spPr>
            <a:xfrm>
              <a:off x="8122965" y="2419809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389" name="正方形/長方形 388"/>
            <p:cNvSpPr/>
            <p:nvPr/>
          </p:nvSpPr>
          <p:spPr>
            <a:xfrm>
              <a:off x="7757651" y="2419809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80" name="正方形/長方形 79"/>
            <p:cNvSpPr/>
            <p:nvPr/>
          </p:nvSpPr>
          <p:spPr>
            <a:xfrm>
              <a:off x="5942645" y="1687284"/>
              <a:ext cx="364174" cy="3641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81" name="正方形/長方形 80"/>
            <p:cNvSpPr/>
            <p:nvPr/>
          </p:nvSpPr>
          <p:spPr>
            <a:xfrm>
              <a:off x="6663747" y="1687284"/>
              <a:ext cx="364174" cy="364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82" name="正方形/長方形 81"/>
            <p:cNvSpPr/>
            <p:nvPr/>
          </p:nvSpPr>
          <p:spPr>
            <a:xfrm>
              <a:off x="7029060" y="1687284"/>
              <a:ext cx="364174" cy="3641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83" name="正方形/長方形 82"/>
            <p:cNvSpPr/>
            <p:nvPr/>
          </p:nvSpPr>
          <p:spPr>
            <a:xfrm>
              <a:off x="6307958" y="1687284"/>
              <a:ext cx="364174" cy="364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85" name="正方形/長方形 84"/>
            <p:cNvSpPr/>
            <p:nvPr/>
          </p:nvSpPr>
          <p:spPr>
            <a:xfrm>
              <a:off x="7392338" y="1688538"/>
              <a:ext cx="364174" cy="364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86" name="正方形/長方形 85"/>
            <p:cNvSpPr/>
            <p:nvPr/>
          </p:nvSpPr>
          <p:spPr>
            <a:xfrm>
              <a:off x="8122965" y="1688538"/>
              <a:ext cx="364174" cy="3641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88" name="正方形/長方形 87"/>
            <p:cNvSpPr/>
            <p:nvPr/>
          </p:nvSpPr>
          <p:spPr>
            <a:xfrm>
              <a:off x="7757651" y="1688538"/>
              <a:ext cx="364174" cy="364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90" name="正方形/長方形 89"/>
            <p:cNvSpPr/>
            <p:nvPr/>
          </p:nvSpPr>
          <p:spPr>
            <a:xfrm>
              <a:off x="5942645" y="2784191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91" name="正方形/長方形 90"/>
            <p:cNvSpPr/>
            <p:nvPr/>
          </p:nvSpPr>
          <p:spPr>
            <a:xfrm>
              <a:off x="6663747" y="2784191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92" name="正方形/長方形 91"/>
            <p:cNvSpPr/>
            <p:nvPr/>
          </p:nvSpPr>
          <p:spPr>
            <a:xfrm>
              <a:off x="7029060" y="2784191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93" name="正方形/長方形 92"/>
            <p:cNvSpPr/>
            <p:nvPr/>
          </p:nvSpPr>
          <p:spPr>
            <a:xfrm>
              <a:off x="6307958" y="2784191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95" name="正方形/長方形 94"/>
            <p:cNvSpPr/>
            <p:nvPr/>
          </p:nvSpPr>
          <p:spPr>
            <a:xfrm>
              <a:off x="7392338" y="278544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96" name="正方形/長方形 95"/>
            <p:cNvSpPr/>
            <p:nvPr/>
          </p:nvSpPr>
          <p:spPr>
            <a:xfrm>
              <a:off x="8122965" y="278544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98" name="正方形/長方形 97"/>
            <p:cNvSpPr/>
            <p:nvPr/>
          </p:nvSpPr>
          <p:spPr>
            <a:xfrm>
              <a:off x="7757651" y="278544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400" name="正方形/長方形 399"/>
            <p:cNvSpPr/>
            <p:nvPr/>
          </p:nvSpPr>
          <p:spPr>
            <a:xfrm>
              <a:off x="7029060" y="2053954"/>
              <a:ext cx="364174" cy="364173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ja-JP" sz="16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200</a:t>
              </a:r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01" name="グループ化 100"/>
          <p:cNvGrpSpPr/>
          <p:nvPr/>
        </p:nvGrpSpPr>
        <p:grpSpPr>
          <a:xfrm>
            <a:off x="8181020" y="2371694"/>
            <a:ext cx="2544494" cy="1462334"/>
            <a:chOff x="5942645" y="1687284"/>
            <a:chExt cx="2544494" cy="1462334"/>
          </a:xfrm>
        </p:grpSpPr>
        <p:sp>
          <p:nvSpPr>
            <p:cNvPr id="102" name="正方形/長方形 101"/>
            <p:cNvSpPr/>
            <p:nvPr/>
          </p:nvSpPr>
          <p:spPr>
            <a:xfrm>
              <a:off x="5942645" y="2053954"/>
              <a:ext cx="364174" cy="364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03" name="正方形/長方形 102"/>
            <p:cNvSpPr/>
            <p:nvPr/>
          </p:nvSpPr>
          <p:spPr>
            <a:xfrm>
              <a:off x="6663747" y="2053954"/>
              <a:ext cx="364174" cy="364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04" name="正方形/長方形 103"/>
            <p:cNvSpPr/>
            <p:nvPr/>
          </p:nvSpPr>
          <p:spPr>
            <a:xfrm>
              <a:off x="6307958" y="2053954"/>
              <a:ext cx="364174" cy="3641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05" name="正方形/長方形 104"/>
            <p:cNvSpPr/>
            <p:nvPr/>
          </p:nvSpPr>
          <p:spPr>
            <a:xfrm>
              <a:off x="5942645" y="241855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06" name="正方形/長方形 105"/>
            <p:cNvSpPr/>
            <p:nvPr/>
          </p:nvSpPr>
          <p:spPr>
            <a:xfrm>
              <a:off x="6663747" y="241855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07" name="正方形/長方形 106"/>
            <p:cNvSpPr/>
            <p:nvPr/>
          </p:nvSpPr>
          <p:spPr>
            <a:xfrm>
              <a:off x="7029060" y="241855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08" name="正方形/長方形 107"/>
            <p:cNvSpPr/>
            <p:nvPr/>
          </p:nvSpPr>
          <p:spPr>
            <a:xfrm>
              <a:off x="6307958" y="241855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09" name="正方形/長方形 108"/>
            <p:cNvSpPr/>
            <p:nvPr/>
          </p:nvSpPr>
          <p:spPr>
            <a:xfrm>
              <a:off x="7392338" y="2055209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10" name="正方形/長方形 109"/>
            <p:cNvSpPr/>
            <p:nvPr/>
          </p:nvSpPr>
          <p:spPr>
            <a:xfrm>
              <a:off x="8122965" y="2055209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12" name="正方形/長方形 111"/>
            <p:cNvSpPr/>
            <p:nvPr/>
          </p:nvSpPr>
          <p:spPr>
            <a:xfrm>
              <a:off x="7757651" y="2055209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13" name="正方形/長方形 112"/>
            <p:cNvSpPr/>
            <p:nvPr/>
          </p:nvSpPr>
          <p:spPr>
            <a:xfrm>
              <a:off x="7392338" y="2419809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14" name="正方形/長方形 113"/>
            <p:cNvSpPr/>
            <p:nvPr/>
          </p:nvSpPr>
          <p:spPr>
            <a:xfrm>
              <a:off x="8122965" y="2419809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16" name="正方形/長方形 115"/>
            <p:cNvSpPr/>
            <p:nvPr/>
          </p:nvSpPr>
          <p:spPr>
            <a:xfrm>
              <a:off x="7757651" y="2419809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17" name="正方形/長方形 116"/>
            <p:cNvSpPr/>
            <p:nvPr/>
          </p:nvSpPr>
          <p:spPr>
            <a:xfrm>
              <a:off x="5942645" y="1687284"/>
              <a:ext cx="364174" cy="3641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18" name="正方形/長方形 117"/>
            <p:cNvSpPr/>
            <p:nvPr/>
          </p:nvSpPr>
          <p:spPr>
            <a:xfrm>
              <a:off x="6663747" y="1687284"/>
              <a:ext cx="364174" cy="364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19" name="正方形/長方形 118"/>
            <p:cNvSpPr/>
            <p:nvPr/>
          </p:nvSpPr>
          <p:spPr>
            <a:xfrm>
              <a:off x="7029060" y="1687284"/>
              <a:ext cx="364174" cy="3641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20" name="正方形/長方形 119"/>
            <p:cNvSpPr/>
            <p:nvPr/>
          </p:nvSpPr>
          <p:spPr>
            <a:xfrm>
              <a:off x="6307958" y="1687284"/>
              <a:ext cx="364174" cy="364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21" name="正方形/長方形 120"/>
            <p:cNvSpPr/>
            <p:nvPr/>
          </p:nvSpPr>
          <p:spPr>
            <a:xfrm>
              <a:off x="7392338" y="1688538"/>
              <a:ext cx="364174" cy="364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22" name="正方形/長方形 121"/>
            <p:cNvSpPr/>
            <p:nvPr/>
          </p:nvSpPr>
          <p:spPr>
            <a:xfrm>
              <a:off x="8122965" y="1688538"/>
              <a:ext cx="364174" cy="3641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24" name="正方形/長方形 123"/>
            <p:cNvSpPr/>
            <p:nvPr/>
          </p:nvSpPr>
          <p:spPr>
            <a:xfrm>
              <a:off x="7757651" y="1688538"/>
              <a:ext cx="364174" cy="364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25" name="正方形/長方形 124"/>
            <p:cNvSpPr/>
            <p:nvPr/>
          </p:nvSpPr>
          <p:spPr>
            <a:xfrm>
              <a:off x="5942645" y="2784191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26" name="正方形/長方形 125"/>
            <p:cNvSpPr/>
            <p:nvPr/>
          </p:nvSpPr>
          <p:spPr>
            <a:xfrm>
              <a:off x="6663747" y="2784191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27" name="正方形/長方形 126"/>
            <p:cNvSpPr/>
            <p:nvPr/>
          </p:nvSpPr>
          <p:spPr>
            <a:xfrm>
              <a:off x="7029060" y="2784191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28" name="正方形/長方形 127"/>
            <p:cNvSpPr/>
            <p:nvPr/>
          </p:nvSpPr>
          <p:spPr>
            <a:xfrm>
              <a:off x="6307958" y="2784191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29" name="正方形/長方形 128"/>
            <p:cNvSpPr/>
            <p:nvPr/>
          </p:nvSpPr>
          <p:spPr>
            <a:xfrm>
              <a:off x="7392338" y="278544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30" name="正方形/長方形 129"/>
            <p:cNvSpPr/>
            <p:nvPr/>
          </p:nvSpPr>
          <p:spPr>
            <a:xfrm>
              <a:off x="8122965" y="278544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32" name="正方形/長方形 131"/>
            <p:cNvSpPr/>
            <p:nvPr/>
          </p:nvSpPr>
          <p:spPr>
            <a:xfrm>
              <a:off x="7757651" y="278544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33" name="正方形/長方形 132"/>
            <p:cNvSpPr/>
            <p:nvPr/>
          </p:nvSpPr>
          <p:spPr>
            <a:xfrm>
              <a:off x="7029060" y="2053954"/>
              <a:ext cx="364174" cy="364173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ja-JP" sz="16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200</a:t>
              </a:r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</p:grpSp>
      <p:sp>
        <p:nvSpPr>
          <p:cNvPr id="12" name="正方形/長方形 11"/>
          <p:cNvSpPr/>
          <p:nvPr/>
        </p:nvSpPr>
        <p:spPr>
          <a:xfrm>
            <a:off x="5434742" y="3875736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注目画素</a:t>
            </a:r>
          </a:p>
        </p:txBody>
      </p:sp>
      <p:cxnSp>
        <p:nvCxnSpPr>
          <p:cNvPr id="135" name="直線矢印コネクタ 134"/>
          <p:cNvCxnSpPr/>
          <p:nvPr/>
        </p:nvCxnSpPr>
        <p:spPr>
          <a:xfrm>
            <a:off x="4942146" y="2568800"/>
            <a:ext cx="2186281" cy="0"/>
          </a:xfrm>
          <a:prstGeom prst="straightConnector1">
            <a:avLst/>
          </a:prstGeom>
          <a:ln w="2540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直線矢印コネクタ 136"/>
          <p:cNvCxnSpPr>
            <a:endCxn id="399" idx="3"/>
          </p:cNvCxnSpPr>
          <p:nvPr/>
        </p:nvCxnSpPr>
        <p:spPr>
          <a:xfrm>
            <a:off x="4953000" y="2920451"/>
            <a:ext cx="907487" cy="0"/>
          </a:xfrm>
          <a:prstGeom prst="straightConnector1">
            <a:avLst/>
          </a:prstGeom>
          <a:ln w="2540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正方形/長方形 141"/>
          <p:cNvSpPr/>
          <p:nvPr/>
        </p:nvSpPr>
        <p:spPr>
          <a:xfrm>
            <a:off x="8968517" y="3875736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二値化</a:t>
            </a:r>
          </a:p>
        </p:txBody>
      </p:sp>
      <p:grpSp>
        <p:nvGrpSpPr>
          <p:cNvPr id="168" name="グループ化 167"/>
          <p:cNvGrpSpPr/>
          <p:nvPr/>
        </p:nvGrpSpPr>
        <p:grpSpPr>
          <a:xfrm>
            <a:off x="4764720" y="4403694"/>
            <a:ext cx="2544494" cy="1462334"/>
            <a:chOff x="5942645" y="1687284"/>
            <a:chExt cx="2544494" cy="1462334"/>
          </a:xfrm>
        </p:grpSpPr>
        <p:sp>
          <p:nvSpPr>
            <p:cNvPr id="169" name="正方形/長方形 168"/>
            <p:cNvSpPr/>
            <p:nvPr/>
          </p:nvSpPr>
          <p:spPr>
            <a:xfrm>
              <a:off x="5942645" y="2053954"/>
              <a:ext cx="364174" cy="364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70" name="正方形/長方形 169"/>
            <p:cNvSpPr/>
            <p:nvPr/>
          </p:nvSpPr>
          <p:spPr>
            <a:xfrm>
              <a:off x="6663747" y="2053954"/>
              <a:ext cx="364174" cy="364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71" name="正方形/長方形 170"/>
            <p:cNvSpPr/>
            <p:nvPr/>
          </p:nvSpPr>
          <p:spPr>
            <a:xfrm>
              <a:off x="6307958" y="2053954"/>
              <a:ext cx="364174" cy="3641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72" name="正方形/長方形 171"/>
            <p:cNvSpPr/>
            <p:nvPr/>
          </p:nvSpPr>
          <p:spPr>
            <a:xfrm>
              <a:off x="5942645" y="241855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73" name="正方形/長方形 172"/>
            <p:cNvSpPr/>
            <p:nvPr/>
          </p:nvSpPr>
          <p:spPr>
            <a:xfrm>
              <a:off x="6663747" y="241855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i="1" dirty="0">
                  <a:solidFill>
                    <a:schemeClr val="tx1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I</a:t>
              </a:r>
              <a:r>
                <a:rPr lang="en-US" altLang="ja-JP" i="1" baseline="-25000" dirty="0">
                  <a:solidFill>
                    <a:schemeClr val="tx1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2</a:t>
              </a:r>
              <a:endParaRPr lang="en-US" altLang="ja-JP" sz="2000" i="1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74" name="正方形/長方形 173"/>
            <p:cNvSpPr/>
            <p:nvPr/>
          </p:nvSpPr>
          <p:spPr>
            <a:xfrm>
              <a:off x="7029060" y="241855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i="1" dirty="0">
                  <a:solidFill>
                    <a:schemeClr val="tx1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I</a:t>
              </a:r>
              <a:r>
                <a:rPr lang="en-US" altLang="ja-JP" i="1" baseline="-25000" dirty="0">
                  <a:solidFill>
                    <a:schemeClr val="tx1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3</a:t>
              </a:r>
              <a:endParaRPr kumimoji="1" lang="ja-JP" altLang="en-US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75" name="正方形/長方形 174"/>
            <p:cNvSpPr/>
            <p:nvPr/>
          </p:nvSpPr>
          <p:spPr>
            <a:xfrm>
              <a:off x="6307958" y="241855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76" name="正方形/長方形 175"/>
            <p:cNvSpPr/>
            <p:nvPr/>
          </p:nvSpPr>
          <p:spPr>
            <a:xfrm>
              <a:off x="7392338" y="2055209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i="1" dirty="0">
                  <a:solidFill>
                    <a:schemeClr val="tx1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I</a:t>
              </a:r>
              <a:r>
                <a:rPr lang="en-US" altLang="ja-JP" i="1" baseline="-25000" dirty="0">
                  <a:solidFill>
                    <a:schemeClr val="tx1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1</a:t>
              </a:r>
              <a:endParaRPr lang="en-US" altLang="ja-JP" sz="2000" i="1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77" name="正方形/長方形 176"/>
            <p:cNvSpPr/>
            <p:nvPr/>
          </p:nvSpPr>
          <p:spPr>
            <a:xfrm>
              <a:off x="8122965" y="2055209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78" name="正方形/長方形 177"/>
            <p:cNvSpPr/>
            <p:nvPr/>
          </p:nvSpPr>
          <p:spPr>
            <a:xfrm>
              <a:off x="7757651" y="2055209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79" name="正方形/長方形 178"/>
            <p:cNvSpPr/>
            <p:nvPr/>
          </p:nvSpPr>
          <p:spPr>
            <a:xfrm>
              <a:off x="7392338" y="2419809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i="1" dirty="0">
                  <a:solidFill>
                    <a:schemeClr val="tx1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I</a:t>
              </a:r>
              <a:r>
                <a:rPr lang="en-US" altLang="ja-JP" i="1" baseline="-25000" dirty="0">
                  <a:solidFill>
                    <a:schemeClr val="tx1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4</a:t>
              </a:r>
              <a:endParaRPr kumimoji="1" lang="ja-JP" altLang="en-US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80" name="正方形/長方形 179"/>
            <p:cNvSpPr/>
            <p:nvPr/>
          </p:nvSpPr>
          <p:spPr>
            <a:xfrm>
              <a:off x="8122965" y="2419809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81" name="正方形/長方形 180"/>
            <p:cNvSpPr/>
            <p:nvPr/>
          </p:nvSpPr>
          <p:spPr>
            <a:xfrm>
              <a:off x="7757651" y="2419809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82" name="正方形/長方形 181"/>
            <p:cNvSpPr/>
            <p:nvPr/>
          </p:nvSpPr>
          <p:spPr>
            <a:xfrm>
              <a:off x="5942645" y="1687284"/>
              <a:ext cx="364174" cy="3641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83" name="正方形/長方形 182"/>
            <p:cNvSpPr/>
            <p:nvPr/>
          </p:nvSpPr>
          <p:spPr>
            <a:xfrm>
              <a:off x="6663747" y="1687284"/>
              <a:ext cx="364174" cy="364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84" name="正方形/長方形 183"/>
            <p:cNvSpPr/>
            <p:nvPr/>
          </p:nvSpPr>
          <p:spPr>
            <a:xfrm>
              <a:off x="7029060" y="1687284"/>
              <a:ext cx="364174" cy="3641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85" name="正方形/長方形 184"/>
            <p:cNvSpPr/>
            <p:nvPr/>
          </p:nvSpPr>
          <p:spPr>
            <a:xfrm>
              <a:off x="6307958" y="1687284"/>
              <a:ext cx="364174" cy="364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86" name="正方形/長方形 185"/>
            <p:cNvSpPr/>
            <p:nvPr/>
          </p:nvSpPr>
          <p:spPr>
            <a:xfrm>
              <a:off x="7392338" y="1688538"/>
              <a:ext cx="364174" cy="364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87" name="正方形/長方形 186"/>
            <p:cNvSpPr/>
            <p:nvPr/>
          </p:nvSpPr>
          <p:spPr>
            <a:xfrm>
              <a:off x="8122965" y="1688538"/>
              <a:ext cx="364174" cy="3641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88" name="正方形/長方形 187"/>
            <p:cNvSpPr/>
            <p:nvPr/>
          </p:nvSpPr>
          <p:spPr>
            <a:xfrm>
              <a:off x="7757651" y="1688538"/>
              <a:ext cx="364174" cy="364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89" name="正方形/長方形 188"/>
            <p:cNvSpPr/>
            <p:nvPr/>
          </p:nvSpPr>
          <p:spPr>
            <a:xfrm>
              <a:off x="5942645" y="2784191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90" name="正方形/長方形 189"/>
            <p:cNvSpPr/>
            <p:nvPr/>
          </p:nvSpPr>
          <p:spPr>
            <a:xfrm>
              <a:off x="6663747" y="2784191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91" name="正方形/長方形 190"/>
            <p:cNvSpPr/>
            <p:nvPr/>
          </p:nvSpPr>
          <p:spPr>
            <a:xfrm>
              <a:off x="7029060" y="2784191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92" name="正方形/長方形 191"/>
            <p:cNvSpPr/>
            <p:nvPr/>
          </p:nvSpPr>
          <p:spPr>
            <a:xfrm>
              <a:off x="6307958" y="2784191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93" name="正方形/長方形 192"/>
            <p:cNvSpPr/>
            <p:nvPr/>
          </p:nvSpPr>
          <p:spPr>
            <a:xfrm>
              <a:off x="7392338" y="278544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94" name="正方形/長方形 193"/>
            <p:cNvSpPr/>
            <p:nvPr/>
          </p:nvSpPr>
          <p:spPr>
            <a:xfrm>
              <a:off x="8122965" y="278544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95" name="正方形/長方形 194"/>
            <p:cNvSpPr/>
            <p:nvPr/>
          </p:nvSpPr>
          <p:spPr>
            <a:xfrm>
              <a:off x="7757651" y="278544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96" name="正方形/長方形 195"/>
            <p:cNvSpPr/>
            <p:nvPr/>
          </p:nvSpPr>
          <p:spPr>
            <a:xfrm>
              <a:off x="7029060" y="2053954"/>
              <a:ext cx="364174" cy="364173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ja-JP" b="1" dirty="0">
                  <a:solidFill>
                    <a:schemeClr val="tx1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-55</a:t>
              </a:r>
              <a:endParaRPr kumimoji="1" lang="ja-JP" altLang="en-US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</p:grpSp>
      <p:sp>
        <p:nvSpPr>
          <p:cNvPr id="197" name="正方形/長方形 196"/>
          <p:cNvSpPr/>
          <p:nvPr/>
        </p:nvSpPr>
        <p:spPr>
          <a:xfrm>
            <a:off x="4688617" y="5907736"/>
            <a:ext cx="249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誤差拡散する隣接画素</a:t>
            </a:r>
          </a:p>
        </p:txBody>
      </p:sp>
      <p:grpSp>
        <p:nvGrpSpPr>
          <p:cNvPr id="202" name="グループ化 201"/>
          <p:cNvGrpSpPr/>
          <p:nvPr/>
        </p:nvGrpSpPr>
        <p:grpSpPr>
          <a:xfrm>
            <a:off x="8186100" y="4403694"/>
            <a:ext cx="2544494" cy="1462334"/>
            <a:chOff x="5942645" y="1687284"/>
            <a:chExt cx="2544494" cy="1462334"/>
          </a:xfrm>
        </p:grpSpPr>
        <p:sp>
          <p:nvSpPr>
            <p:cNvPr id="203" name="正方形/長方形 202"/>
            <p:cNvSpPr/>
            <p:nvPr/>
          </p:nvSpPr>
          <p:spPr>
            <a:xfrm>
              <a:off x="5942645" y="2053954"/>
              <a:ext cx="364174" cy="364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204" name="正方形/長方形 203"/>
            <p:cNvSpPr/>
            <p:nvPr/>
          </p:nvSpPr>
          <p:spPr>
            <a:xfrm>
              <a:off x="6663747" y="2053954"/>
              <a:ext cx="364174" cy="364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205" name="正方形/長方形 204"/>
            <p:cNvSpPr/>
            <p:nvPr/>
          </p:nvSpPr>
          <p:spPr>
            <a:xfrm>
              <a:off x="6307958" y="2053954"/>
              <a:ext cx="364174" cy="3641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206" name="正方形/長方形 205"/>
            <p:cNvSpPr/>
            <p:nvPr/>
          </p:nvSpPr>
          <p:spPr>
            <a:xfrm>
              <a:off x="5942645" y="241855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207" name="正方形/長方形 206"/>
            <p:cNvSpPr/>
            <p:nvPr/>
          </p:nvSpPr>
          <p:spPr>
            <a:xfrm>
              <a:off x="6663747" y="241855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-10</a:t>
              </a:r>
              <a:endParaRPr lang="ja-JP" altLang="en-US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208" name="正方形/長方形 207"/>
            <p:cNvSpPr/>
            <p:nvPr/>
          </p:nvSpPr>
          <p:spPr>
            <a:xfrm>
              <a:off x="7029060" y="241855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-17</a:t>
              </a:r>
              <a:endParaRPr lang="en-US" altLang="ja-JP" sz="2000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209" name="正方形/長方形 208"/>
            <p:cNvSpPr/>
            <p:nvPr/>
          </p:nvSpPr>
          <p:spPr>
            <a:xfrm>
              <a:off x="6307958" y="241855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210" name="正方形/長方形 209"/>
            <p:cNvSpPr/>
            <p:nvPr/>
          </p:nvSpPr>
          <p:spPr>
            <a:xfrm>
              <a:off x="7392338" y="2055209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-17</a:t>
              </a:r>
              <a:endParaRPr lang="en-US" altLang="ja-JP" sz="2000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211" name="正方形/長方形 210"/>
            <p:cNvSpPr/>
            <p:nvPr/>
          </p:nvSpPr>
          <p:spPr>
            <a:xfrm>
              <a:off x="8122965" y="2055209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212" name="正方形/長方形 211"/>
            <p:cNvSpPr/>
            <p:nvPr/>
          </p:nvSpPr>
          <p:spPr>
            <a:xfrm>
              <a:off x="7757651" y="2055209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213" name="正方形/長方形 212"/>
            <p:cNvSpPr/>
            <p:nvPr/>
          </p:nvSpPr>
          <p:spPr>
            <a:xfrm>
              <a:off x="7392338" y="2419809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-10</a:t>
              </a:r>
              <a:endParaRPr kumimoji="1" lang="ja-JP" altLang="en-US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214" name="正方形/長方形 213"/>
            <p:cNvSpPr/>
            <p:nvPr/>
          </p:nvSpPr>
          <p:spPr>
            <a:xfrm>
              <a:off x="8122965" y="2419809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215" name="正方形/長方形 214"/>
            <p:cNvSpPr/>
            <p:nvPr/>
          </p:nvSpPr>
          <p:spPr>
            <a:xfrm>
              <a:off x="7757651" y="2419809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216" name="正方形/長方形 215"/>
            <p:cNvSpPr/>
            <p:nvPr/>
          </p:nvSpPr>
          <p:spPr>
            <a:xfrm>
              <a:off x="5942645" y="1687284"/>
              <a:ext cx="364174" cy="3641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217" name="正方形/長方形 216"/>
            <p:cNvSpPr/>
            <p:nvPr/>
          </p:nvSpPr>
          <p:spPr>
            <a:xfrm>
              <a:off x="6663747" y="1687284"/>
              <a:ext cx="364174" cy="364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218" name="正方形/長方形 217"/>
            <p:cNvSpPr/>
            <p:nvPr/>
          </p:nvSpPr>
          <p:spPr>
            <a:xfrm>
              <a:off x="7029060" y="1687284"/>
              <a:ext cx="364174" cy="3641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219" name="正方形/長方形 218"/>
            <p:cNvSpPr/>
            <p:nvPr/>
          </p:nvSpPr>
          <p:spPr>
            <a:xfrm>
              <a:off x="6307958" y="1687284"/>
              <a:ext cx="364174" cy="364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220" name="正方形/長方形 219"/>
            <p:cNvSpPr/>
            <p:nvPr/>
          </p:nvSpPr>
          <p:spPr>
            <a:xfrm>
              <a:off x="7392338" y="1688538"/>
              <a:ext cx="364174" cy="364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221" name="正方形/長方形 220"/>
            <p:cNvSpPr/>
            <p:nvPr/>
          </p:nvSpPr>
          <p:spPr>
            <a:xfrm>
              <a:off x="8122965" y="1688538"/>
              <a:ext cx="364174" cy="3641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222" name="正方形/長方形 221"/>
            <p:cNvSpPr/>
            <p:nvPr/>
          </p:nvSpPr>
          <p:spPr>
            <a:xfrm>
              <a:off x="7757651" y="1688538"/>
              <a:ext cx="364174" cy="364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223" name="正方形/長方形 222"/>
            <p:cNvSpPr/>
            <p:nvPr/>
          </p:nvSpPr>
          <p:spPr>
            <a:xfrm>
              <a:off x="5942645" y="2784191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224" name="正方形/長方形 223"/>
            <p:cNvSpPr/>
            <p:nvPr/>
          </p:nvSpPr>
          <p:spPr>
            <a:xfrm>
              <a:off x="6663747" y="2784191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225" name="正方形/長方形 224"/>
            <p:cNvSpPr/>
            <p:nvPr/>
          </p:nvSpPr>
          <p:spPr>
            <a:xfrm>
              <a:off x="7029060" y="2784191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226" name="正方形/長方形 225"/>
            <p:cNvSpPr/>
            <p:nvPr/>
          </p:nvSpPr>
          <p:spPr>
            <a:xfrm>
              <a:off x="6307958" y="2784191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227" name="正方形/長方形 226"/>
            <p:cNvSpPr/>
            <p:nvPr/>
          </p:nvSpPr>
          <p:spPr>
            <a:xfrm>
              <a:off x="7392338" y="278544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228" name="正方形/長方形 227"/>
            <p:cNvSpPr/>
            <p:nvPr/>
          </p:nvSpPr>
          <p:spPr>
            <a:xfrm>
              <a:off x="8122965" y="278544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229" name="正方形/長方形 228"/>
            <p:cNvSpPr/>
            <p:nvPr/>
          </p:nvSpPr>
          <p:spPr>
            <a:xfrm>
              <a:off x="7757651" y="278544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230" name="正方形/長方形 229"/>
            <p:cNvSpPr/>
            <p:nvPr/>
          </p:nvSpPr>
          <p:spPr>
            <a:xfrm>
              <a:off x="7029060" y="2053954"/>
              <a:ext cx="364174" cy="364173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</p:grpSp>
      <p:sp>
        <p:nvSpPr>
          <p:cNvPr id="231" name="正方形/長方形 230"/>
          <p:cNvSpPr/>
          <p:nvPr/>
        </p:nvSpPr>
        <p:spPr>
          <a:xfrm>
            <a:off x="8018557" y="5907736"/>
            <a:ext cx="2723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誤差拡散し画素値を変更</a:t>
            </a:r>
          </a:p>
        </p:txBody>
      </p:sp>
      <p:sp>
        <p:nvSpPr>
          <p:cNvPr id="25" name="右矢印 24"/>
          <p:cNvSpPr/>
          <p:nvPr/>
        </p:nvSpPr>
        <p:spPr>
          <a:xfrm>
            <a:off x="7608661" y="2929075"/>
            <a:ext cx="420915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236" name="右矢印 235"/>
          <p:cNvSpPr/>
          <p:nvPr/>
        </p:nvSpPr>
        <p:spPr>
          <a:xfrm>
            <a:off x="10845347" y="2929075"/>
            <a:ext cx="420915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237" name="右矢印 236"/>
          <p:cNvSpPr/>
          <p:nvPr/>
        </p:nvSpPr>
        <p:spPr>
          <a:xfrm>
            <a:off x="7608661" y="4888503"/>
            <a:ext cx="420915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0643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図 13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16" t="16767" r="60604" b="72354"/>
          <a:stretch/>
        </p:blipFill>
        <p:spPr>
          <a:xfrm>
            <a:off x="7225189" y="299172"/>
            <a:ext cx="2753448" cy="1110656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199" y="560060"/>
            <a:ext cx="11473211" cy="733270"/>
          </a:xfrm>
        </p:spPr>
        <p:txBody>
          <a:bodyPr>
            <a:normAutofit/>
          </a:bodyPr>
          <a:lstStyle/>
          <a:p>
            <a:r>
              <a:rPr lang="ja-JP" altLang="en-US" sz="3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誤差拡散法</a:t>
            </a:r>
            <a:endParaRPr kumimoji="1" lang="ja-JP" altLang="en-US" sz="36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4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1" y="1762125"/>
            <a:ext cx="4737099" cy="2641570"/>
          </a:xfrm>
        </p:spPr>
        <p:txBody>
          <a:bodyPr>
            <a:normAutofit/>
          </a:bodyPr>
          <a:lstStyle/>
          <a:p>
            <a:r>
              <a:rPr lang="ja-JP" altLang="en-US" sz="20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実装時の問題 </a:t>
            </a:r>
            <a:r>
              <a:rPr lang="en-US" altLang="ja-JP" sz="20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: </a:t>
            </a:r>
            <a:r>
              <a:rPr lang="ja-JP" altLang="en-US" sz="20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右端や下端では誤差を拡散させる画素がない</a:t>
            </a:r>
            <a:endParaRPr lang="en-US" altLang="ja-JP" sz="20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endParaRPr lang="en-US" altLang="ja-JP" sz="20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r>
              <a:rPr lang="ja-JP" altLang="en-US" sz="20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解決策 </a:t>
            </a:r>
            <a:r>
              <a:rPr lang="en-US" altLang="ja-JP" sz="20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: </a:t>
            </a:r>
            <a:r>
              <a:rPr lang="ja-JP" altLang="en-US" sz="20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右端や下端の計算時，誤差を拡散させる画素がない場合には誤差拡散を行わない</a:t>
            </a:r>
            <a:endParaRPr lang="en-US" altLang="ja-JP" sz="20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marL="457200" lvl="1" indent="0">
              <a:buNone/>
            </a:pPr>
            <a:endParaRPr lang="en-US" altLang="ja-JP" sz="18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grpSp>
        <p:nvGrpSpPr>
          <p:cNvPr id="9" name="グループ化 8"/>
          <p:cNvGrpSpPr/>
          <p:nvPr/>
        </p:nvGrpSpPr>
        <p:grpSpPr>
          <a:xfrm>
            <a:off x="7303250" y="399081"/>
            <a:ext cx="2573220" cy="511829"/>
            <a:chOff x="8295640" y="308610"/>
            <a:chExt cx="1005294" cy="199959"/>
          </a:xfrm>
        </p:grpSpPr>
        <p:cxnSp>
          <p:nvCxnSpPr>
            <p:cNvPr id="70" name="直線矢印コネクタ 69"/>
            <p:cNvCxnSpPr/>
            <p:nvPr/>
          </p:nvCxnSpPr>
          <p:spPr>
            <a:xfrm>
              <a:off x="8295640" y="308610"/>
              <a:ext cx="1005294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線矢印コネクタ 73"/>
            <p:cNvCxnSpPr/>
            <p:nvPr/>
          </p:nvCxnSpPr>
          <p:spPr>
            <a:xfrm>
              <a:off x="8295640" y="376512"/>
              <a:ext cx="1005294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線矢印コネクタ 74"/>
            <p:cNvCxnSpPr/>
            <p:nvPr/>
          </p:nvCxnSpPr>
          <p:spPr>
            <a:xfrm>
              <a:off x="8295640" y="448879"/>
              <a:ext cx="565785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正方形/長方形 7"/>
            <p:cNvSpPr/>
            <p:nvPr/>
          </p:nvSpPr>
          <p:spPr>
            <a:xfrm>
              <a:off x="8877300" y="397443"/>
              <a:ext cx="111126" cy="11112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800" i="1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Times New Roman" panose="02020603050405020304" pitchFamily="18" charset="0"/>
                </a:rPr>
                <a:t>I</a:t>
              </a:r>
              <a:endParaRPr kumimoji="1" lang="ja-JP" altLang="en-US" sz="800" i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1" name="グループ化 10"/>
          <p:cNvGrpSpPr/>
          <p:nvPr/>
        </p:nvGrpSpPr>
        <p:grpSpPr>
          <a:xfrm>
            <a:off x="5584836" y="2371694"/>
            <a:ext cx="2544494" cy="1462334"/>
            <a:chOff x="5942645" y="1687284"/>
            <a:chExt cx="2544494" cy="1462334"/>
          </a:xfrm>
        </p:grpSpPr>
        <p:sp>
          <p:nvSpPr>
            <p:cNvPr id="398" name="正方形/長方形 397"/>
            <p:cNvSpPr/>
            <p:nvPr/>
          </p:nvSpPr>
          <p:spPr>
            <a:xfrm>
              <a:off x="5942645" y="2053954"/>
              <a:ext cx="364174" cy="364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99" name="正方形/長方形 398"/>
            <p:cNvSpPr/>
            <p:nvPr/>
          </p:nvSpPr>
          <p:spPr>
            <a:xfrm>
              <a:off x="6663747" y="2053954"/>
              <a:ext cx="364174" cy="364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401" name="正方形/長方形 400"/>
            <p:cNvSpPr/>
            <p:nvPr/>
          </p:nvSpPr>
          <p:spPr>
            <a:xfrm>
              <a:off x="6307958" y="2053954"/>
              <a:ext cx="364174" cy="3641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394" name="正方形/長方形 393"/>
            <p:cNvSpPr/>
            <p:nvPr/>
          </p:nvSpPr>
          <p:spPr>
            <a:xfrm>
              <a:off x="5942645" y="241855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395" name="正方形/長方形 394"/>
            <p:cNvSpPr/>
            <p:nvPr/>
          </p:nvSpPr>
          <p:spPr>
            <a:xfrm>
              <a:off x="6663747" y="241855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396" name="正方形/長方形 395"/>
            <p:cNvSpPr/>
            <p:nvPr/>
          </p:nvSpPr>
          <p:spPr>
            <a:xfrm>
              <a:off x="7029060" y="241855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397" name="正方形/長方形 396"/>
            <p:cNvSpPr/>
            <p:nvPr/>
          </p:nvSpPr>
          <p:spPr>
            <a:xfrm>
              <a:off x="6307958" y="241855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390" name="正方形/長方形 389"/>
            <p:cNvSpPr/>
            <p:nvPr/>
          </p:nvSpPr>
          <p:spPr>
            <a:xfrm>
              <a:off x="7392338" y="2055209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391" name="正方形/長方形 390"/>
            <p:cNvSpPr/>
            <p:nvPr/>
          </p:nvSpPr>
          <p:spPr>
            <a:xfrm>
              <a:off x="8122965" y="2055209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393" name="正方形/長方形 392"/>
            <p:cNvSpPr/>
            <p:nvPr/>
          </p:nvSpPr>
          <p:spPr>
            <a:xfrm>
              <a:off x="7757651" y="2055209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386" name="正方形/長方形 385"/>
            <p:cNvSpPr/>
            <p:nvPr/>
          </p:nvSpPr>
          <p:spPr>
            <a:xfrm>
              <a:off x="7392338" y="2419809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387" name="正方形/長方形 386"/>
            <p:cNvSpPr/>
            <p:nvPr/>
          </p:nvSpPr>
          <p:spPr>
            <a:xfrm>
              <a:off x="8122965" y="2419809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389" name="正方形/長方形 388"/>
            <p:cNvSpPr/>
            <p:nvPr/>
          </p:nvSpPr>
          <p:spPr>
            <a:xfrm>
              <a:off x="7757651" y="2419809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80" name="正方形/長方形 79"/>
            <p:cNvSpPr/>
            <p:nvPr/>
          </p:nvSpPr>
          <p:spPr>
            <a:xfrm>
              <a:off x="5942645" y="1687284"/>
              <a:ext cx="364174" cy="3641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81" name="正方形/長方形 80"/>
            <p:cNvSpPr/>
            <p:nvPr/>
          </p:nvSpPr>
          <p:spPr>
            <a:xfrm>
              <a:off x="6663747" y="1687284"/>
              <a:ext cx="364174" cy="364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82" name="正方形/長方形 81"/>
            <p:cNvSpPr/>
            <p:nvPr/>
          </p:nvSpPr>
          <p:spPr>
            <a:xfrm>
              <a:off x="7029060" y="1687284"/>
              <a:ext cx="364174" cy="3641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83" name="正方形/長方形 82"/>
            <p:cNvSpPr/>
            <p:nvPr/>
          </p:nvSpPr>
          <p:spPr>
            <a:xfrm>
              <a:off x="6307958" y="1687284"/>
              <a:ext cx="364174" cy="364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85" name="正方形/長方形 84"/>
            <p:cNvSpPr/>
            <p:nvPr/>
          </p:nvSpPr>
          <p:spPr>
            <a:xfrm>
              <a:off x="7392338" y="1688538"/>
              <a:ext cx="364174" cy="364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86" name="正方形/長方形 85"/>
            <p:cNvSpPr/>
            <p:nvPr/>
          </p:nvSpPr>
          <p:spPr>
            <a:xfrm>
              <a:off x="8122965" y="1688538"/>
              <a:ext cx="364174" cy="3641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88" name="正方形/長方形 87"/>
            <p:cNvSpPr/>
            <p:nvPr/>
          </p:nvSpPr>
          <p:spPr>
            <a:xfrm>
              <a:off x="7757651" y="1688538"/>
              <a:ext cx="364174" cy="364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90" name="正方形/長方形 89"/>
            <p:cNvSpPr/>
            <p:nvPr/>
          </p:nvSpPr>
          <p:spPr>
            <a:xfrm>
              <a:off x="5942645" y="2784191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91" name="正方形/長方形 90"/>
            <p:cNvSpPr/>
            <p:nvPr/>
          </p:nvSpPr>
          <p:spPr>
            <a:xfrm>
              <a:off x="6663747" y="2784191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92" name="正方形/長方形 91"/>
            <p:cNvSpPr/>
            <p:nvPr/>
          </p:nvSpPr>
          <p:spPr>
            <a:xfrm>
              <a:off x="7029060" y="2784191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93" name="正方形/長方形 92"/>
            <p:cNvSpPr/>
            <p:nvPr/>
          </p:nvSpPr>
          <p:spPr>
            <a:xfrm>
              <a:off x="6307958" y="2784191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95" name="正方形/長方形 94"/>
            <p:cNvSpPr/>
            <p:nvPr/>
          </p:nvSpPr>
          <p:spPr>
            <a:xfrm>
              <a:off x="7392338" y="278544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96" name="正方形/長方形 95"/>
            <p:cNvSpPr/>
            <p:nvPr/>
          </p:nvSpPr>
          <p:spPr>
            <a:xfrm>
              <a:off x="8122965" y="278544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98" name="正方形/長方形 97"/>
            <p:cNvSpPr/>
            <p:nvPr/>
          </p:nvSpPr>
          <p:spPr>
            <a:xfrm>
              <a:off x="7757651" y="278544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400" name="正方形/長方形 399"/>
            <p:cNvSpPr/>
            <p:nvPr/>
          </p:nvSpPr>
          <p:spPr>
            <a:xfrm>
              <a:off x="7029060" y="2053954"/>
              <a:ext cx="364174" cy="364173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ja-JP" sz="1600" b="1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</a:rPr>
                <a:t>200</a:t>
              </a:r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</p:grpSp>
      <p:grpSp>
        <p:nvGrpSpPr>
          <p:cNvPr id="101" name="グループ化 100"/>
          <p:cNvGrpSpPr/>
          <p:nvPr/>
        </p:nvGrpSpPr>
        <p:grpSpPr>
          <a:xfrm>
            <a:off x="8990645" y="2371694"/>
            <a:ext cx="2544494" cy="1462334"/>
            <a:chOff x="5942645" y="1687284"/>
            <a:chExt cx="2544494" cy="1462334"/>
          </a:xfrm>
        </p:grpSpPr>
        <p:sp>
          <p:nvSpPr>
            <p:cNvPr id="102" name="正方形/長方形 101"/>
            <p:cNvSpPr/>
            <p:nvPr/>
          </p:nvSpPr>
          <p:spPr>
            <a:xfrm>
              <a:off x="5942645" y="2053954"/>
              <a:ext cx="364174" cy="364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03" name="正方形/長方形 102"/>
            <p:cNvSpPr/>
            <p:nvPr/>
          </p:nvSpPr>
          <p:spPr>
            <a:xfrm>
              <a:off x="6663747" y="2053954"/>
              <a:ext cx="364174" cy="364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04" name="正方形/長方形 103"/>
            <p:cNvSpPr/>
            <p:nvPr/>
          </p:nvSpPr>
          <p:spPr>
            <a:xfrm>
              <a:off x="6307958" y="2053954"/>
              <a:ext cx="364174" cy="3641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05" name="正方形/長方形 104"/>
            <p:cNvSpPr/>
            <p:nvPr/>
          </p:nvSpPr>
          <p:spPr>
            <a:xfrm>
              <a:off x="5942645" y="241855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06" name="正方形/長方形 105"/>
            <p:cNvSpPr/>
            <p:nvPr/>
          </p:nvSpPr>
          <p:spPr>
            <a:xfrm>
              <a:off x="6663747" y="241855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07" name="正方形/長方形 106"/>
            <p:cNvSpPr/>
            <p:nvPr/>
          </p:nvSpPr>
          <p:spPr>
            <a:xfrm>
              <a:off x="7029060" y="241855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08" name="正方形/長方形 107"/>
            <p:cNvSpPr/>
            <p:nvPr/>
          </p:nvSpPr>
          <p:spPr>
            <a:xfrm>
              <a:off x="6307958" y="241855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09" name="正方形/長方形 108"/>
            <p:cNvSpPr/>
            <p:nvPr/>
          </p:nvSpPr>
          <p:spPr>
            <a:xfrm>
              <a:off x="7392338" y="2055209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10" name="正方形/長方形 109"/>
            <p:cNvSpPr/>
            <p:nvPr/>
          </p:nvSpPr>
          <p:spPr>
            <a:xfrm>
              <a:off x="8122965" y="2055209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12" name="正方形/長方形 111"/>
            <p:cNvSpPr/>
            <p:nvPr/>
          </p:nvSpPr>
          <p:spPr>
            <a:xfrm>
              <a:off x="7757651" y="2055209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13" name="正方形/長方形 112"/>
            <p:cNvSpPr/>
            <p:nvPr/>
          </p:nvSpPr>
          <p:spPr>
            <a:xfrm>
              <a:off x="7392338" y="2419809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14" name="正方形/長方形 113"/>
            <p:cNvSpPr/>
            <p:nvPr/>
          </p:nvSpPr>
          <p:spPr>
            <a:xfrm>
              <a:off x="8122965" y="2419809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16" name="正方形/長方形 115"/>
            <p:cNvSpPr/>
            <p:nvPr/>
          </p:nvSpPr>
          <p:spPr>
            <a:xfrm>
              <a:off x="7757651" y="2419809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17" name="正方形/長方形 116"/>
            <p:cNvSpPr/>
            <p:nvPr/>
          </p:nvSpPr>
          <p:spPr>
            <a:xfrm>
              <a:off x="5942645" y="1687284"/>
              <a:ext cx="364174" cy="3641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18" name="正方形/長方形 117"/>
            <p:cNvSpPr/>
            <p:nvPr/>
          </p:nvSpPr>
          <p:spPr>
            <a:xfrm>
              <a:off x="6663747" y="1687284"/>
              <a:ext cx="364174" cy="364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19" name="正方形/長方形 118"/>
            <p:cNvSpPr/>
            <p:nvPr/>
          </p:nvSpPr>
          <p:spPr>
            <a:xfrm>
              <a:off x="7029060" y="1687284"/>
              <a:ext cx="364174" cy="3641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20" name="正方形/長方形 119"/>
            <p:cNvSpPr/>
            <p:nvPr/>
          </p:nvSpPr>
          <p:spPr>
            <a:xfrm>
              <a:off x="6307958" y="1687284"/>
              <a:ext cx="364174" cy="364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21" name="正方形/長方形 120"/>
            <p:cNvSpPr/>
            <p:nvPr/>
          </p:nvSpPr>
          <p:spPr>
            <a:xfrm>
              <a:off x="7392338" y="1688538"/>
              <a:ext cx="364174" cy="364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22" name="正方形/長方形 121"/>
            <p:cNvSpPr/>
            <p:nvPr/>
          </p:nvSpPr>
          <p:spPr>
            <a:xfrm>
              <a:off x="8122965" y="1688538"/>
              <a:ext cx="364174" cy="3641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24" name="正方形/長方形 123"/>
            <p:cNvSpPr/>
            <p:nvPr/>
          </p:nvSpPr>
          <p:spPr>
            <a:xfrm>
              <a:off x="7757651" y="1688538"/>
              <a:ext cx="364174" cy="364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25" name="正方形/長方形 124"/>
            <p:cNvSpPr/>
            <p:nvPr/>
          </p:nvSpPr>
          <p:spPr>
            <a:xfrm>
              <a:off x="5942645" y="2784191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26" name="正方形/長方形 125"/>
            <p:cNvSpPr/>
            <p:nvPr/>
          </p:nvSpPr>
          <p:spPr>
            <a:xfrm>
              <a:off x="6663747" y="2784191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27" name="正方形/長方形 126"/>
            <p:cNvSpPr/>
            <p:nvPr/>
          </p:nvSpPr>
          <p:spPr>
            <a:xfrm>
              <a:off x="7029060" y="2784191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28" name="正方形/長方形 127"/>
            <p:cNvSpPr/>
            <p:nvPr/>
          </p:nvSpPr>
          <p:spPr>
            <a:xfrm>
              <a:off x="6307958" y="2784191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29" name="正方形/長方形 128"/>
            <p:cNvSpPr/>
            <p:nvPr/>
          </p:nvSpPr>
          <p:spPr>
            <a:xfrm>
              <a:off x="7392338" y="278544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30" name="正方形/長方形 129"/>
            <p:cNvSpPr/>
            <p:nvPr/>
          </p:nvSpPr>
          <p:spPr>
            <a:xfrm>
              <a:off x="8122965" y="278544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32" name="正方形/長方形 131"/>
            <p:cNvSpPr/>
            <p:nvPr/>
          </p:nvSpPr>
          <p:spPr>
            <a:xfrm>
              <a:off x="7757651" y="278544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33" name="正方形/長方形 132"/>
            <p:cNvSpPr/>
            <p:nvPr/>
          </p:nvSpPr>
          <p:spPr>
            <a:xfrm>
              <a:off x="7029060" y="2053954"/>
              <a:ext cx="364174" cy="364173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ja-JP" sz="1600" b="1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</a:rPr>
                <a:t>200</a:t>
              </a:r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</p:grpSp>
      <p:sp>
        <p:nvSpPr>
          <p:cNvPr id="12" name="正方形/長方形 11"/>
          <p:cNvSpPr/>
          <p:nvPr/>
        </p:nvSpPr>
        <p:spPr>
          <a:xfrm>
            <a:off x="6244367" y="3875736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注目画素</a:t>
            </a:r>
          </a:p>
        </p:txBody>
      </p:sp>
      <p:cxnSp>
        <p:nvCxnSpPr>
          <p:cNvPr id="135" name="直線矢印コネクタ 134"/>
          <p:cNvCxnSpPr/>
          <p:nvPr/>
        </p:nvCxnSpPr>
        <p:spPr>
          <a:xfrm>
            <a:off x="5751771" y="2568800"/>
            <a:ext cx="2186281" cy="0"/>
          </a:xfrm>
          <a:prstGeom prst="straightConnector1">
            <a:avLst/>
          </a:prstGeom>
          <a:ln w="2540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直線矢印コネクタ 136"/>
          <p:cNvCxnSpPr>
            <a:endCxn id="399" idx="3"/>
          </p:cNvCxnSpPr>
          <p:nvPr/>
        </p:nvCxnSpPr>
        <p:spPr>
          <a:xfrm>
            <a:off x="5762625" y="2920451"/>
            <a:ext cx="907487" cy="0"/>
          </a:xfrm>
          <a:prstGeom prst="straightConnector1">
            <a:avLst/>
          </a:prstGeom>
          <a:ln w="2540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正方形/長方形 141"/>
          <p:cNvSpPr/>
          <p:nvPr/>
        </p:nvSpPr>
        <p:spPr>
          <a:xfrm>
            <a:off x="9778142" y="3875736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二値化</a:t>
            </a:r>
          </a:p>
        </p:txBody>
      </p:sp>
      <p:grpSp>
        <p:nvGrpSpPr>
          <p:cNvPr id="168" name="グループ化 167"/>
          <p:cNvGrpSpPr/>
          <p:nvPr/>
        </p:nvGrpSpPr>
        <p:grpSpPr>
          <a:xfrm>
            <a:off x="5574345" y="4403694"/>
            <a:ext cx="2544494" cy="1462334"/>
            <a:chOff x="5942645" y="1687284"/>
            <a:chExt cx="2544494" cy="1462334"/>
          </a:xfrm>
        </p:grpSpPr>
        <p:sp>
          <p:nvSpPr>
            <p:cNvPr id="169" name="正方形/長方形 168"/>
            <p:cNvSpPr/>
            <p:nvPr/>
          </p:nvSpPr>
          <p:spPr>
            <a:xfrm>
              <a:off x="5942645" y="2053954"/>
              <a:ext cx="364174" cy="364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70" name="正方形/長方形 169"/>
            <p:cNvSpPr/>
            <p:nvPr/>
          </p:nvSpPr>
          <p:spPr>
            <a:xfrm>
              <a:off x="6663747" y="2053954"/>
              <a:ext cx="364174" cy="364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71" name="正方形/長方形 170"/>
            <p:cNvSpPr/>
            <p:nvPr/>
          </p:nvSpPr>
          <p:spPr>
            <a:xfrm>
              <a:off x="6307958" y="2053954"/>
              <a:ext cx="364174" cy="3641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72" name="正方形/長方形 171"/>
            <p:cNvSpPr/>
            <p:nvPr/>
          </p:nvSpPr>
          <p:spPr>
            <a:xfrm>
              <a:off x="5942645" y="241855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73" name="正方形/長方形 172"/>
            <p:cNvSpPr/>
            <p:nvPr/>
          </p:nvSpPr>
          <p:spPr>
            <a:xfrm>
              <a:off x="6663747" y="241855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i="1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Times New Roman" panose="02020603050405020304" pitchFamily="18" charset="0"/>
                </a:rPr>
                <a:t>I</a:t>
              </a:r>
              <a:r>
                <a:rPr lang="en-US" altLang="ja-JP" i="1" baseline="-25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Times New Roman" panose="02020603050405020304" pitchFamily="18" charset="0"/>
                </a:rPr>
                <a:t>2</a:t>
              </a:r>
              <a:endParaRPr lang="en-US" altLang="ja-JP" sz="2000" i="1" baseline="-25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74" name="正方形/長方形 173"/>
            <p:cNvSpPr/>
            <p:nvPr/>
          </p:nvSpPr>
          <p:spPr>
            <a:xfrm>
              <a:off x="7029060" y="241855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i="1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Times New Roman" panose="02020603050405020304" pitchFamily="18" charset="0"/>
                </a:rPr>
                <a:t>I</a:t>
              </a:r>
              <a:r>
                <a:rPr lang="en-US" altLang="ja-JP" i="1" baseline="-25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Times New Roman" panose="02020603050405020304" pitchFamily="18" charset="0"/>
                </a:rPr>
                <a:t>3</a:t>
              </a:r>
              <a:endParaRPr kumimoji="1" lang="ja-JP" altLang="en-US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75" name="正方形/長方形 174"/>
            <p:cNvSpPr/>
            <p:nvPr/>
          </p:nvSpPr>
          <p:spPr>
            <a:xfrm>
              <a:off x="6307958" y="241855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76" name="正方形/長方形 175"/>
            <p:cNvSpPr/>
            <p:nvPr/>
          </p:nvSpPr>
          <p:spPr>
            <a:xfrm>
              <a:off x="7392338" y="2055209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i="1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Times New Roman" panose="02020603050405020304" pitchFamily="18" charset="0"/>
                </a:rPr>
                <a:t>I</a:t>
              </a:r>
              <a:r>
                <a:rPr lang="en-US" altLang="ja-JP" i="1" baseline="-25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Times New Roman" panose="02020603050405020304" pitchFamily="18" charset="0"/>
                </a:rPr>
                <a:t>1</a:t>
              </a:r>
              <a:endParaRPr lang="en-US" altLang="ja-JP" sz="2000" i="1" baseline="-25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77" name="正方形/長方形 176"/>
            <p:cNvSpPr/>
            <p:nvPr/>
          </p:nvSpPr>
          <p:spPr>
            <a:xfrm>
              <a:off x="8122965" y="2055209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78" name="正方形/長方形 177"/>
            <p:cNvSpPr/>
            <p:nvPr/>
          </p:nvSpPr>
          <p:spPr>
            <a:xfrm>
              <a:off x="7757651" y="2055209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79" name="正方形/長方形 178"/>
            <p:cNvSpPr/>
            <p:nvPr/>
          </p:nvSpPr>
          <p:spPr>
            <a:xfrm>
              <a:off x="7392338" y="2419809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i="1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Times New Roman" panose="02020603050405020304" pitchFamily="18" charset="0"/>
                </a:rPr>
                <a:t>I</a:t>
              </a:r>
              <a:r>
                <a:rPr lang="en-US" altLang="ja-JP" i="1" baseline="-25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Times New Roman" panose="02020603050405020304" pitchFamily="18" charset="0"/>
                </a:rPr>
                <a:t>4</a:t>
              </a:r>
              <a:endParaRPr kumimoji="1" lang="ja-JP" altLang="en-US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80" name="正方形/長方形 179"/>
            <p:cNvSpPr/>
            <p:nvPr/>
          </p:nvSpPr>
          <p:spPr>
            <a:xfrm>
              <a:off x="8122965" y="2419809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81" name="正方形/長方形 180"/>
            <p:cNvSpPr/>
            <p:nvPr/>
          </p:nvSpPr>
          <p:spPr>
            <a:xfrm>
              <a:off x="7757651" y="2419809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82" name="正方形/長方形 181"/>
            <p:cNvSpPr/>
            <p:nvPr/>
          </p:nvSpPr>
          <p:spPr>
            <a:xfrm>
              <a:off x="5942645" y="1687284"/>
              <a:ext cx="364174" cy="3641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83" name="正方形/長方形 182"/>
            <p:cNvSpPr/>
            <p:nvPr/>
          </p:nvSpPr>
          <p:spPr>
            <a:xfrm>
              <a:off x="6663747" y="1687284"/>
              <a:ext cx="364174" cy="364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84" name="正方形/長方形 183"/>
            <p:cNvSpPr/>
            <p:nvPr/>
          </p:nvSpPr>
          <p:spPr>
            <a:xfrm>
              <a:off x="7029060" y="1687284"/>
              <a:ext cx="364174" cy="3641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85" name="正方形/長方形 184"/>
            <p:cNvSpPr/>
            <p:nvPr/>
          </p:nvSpPr>
          <p:spPr>
            <a:xfrm>
              <a:off x="6307958" y="1687284"/>
              <a:ext cx="364174" cy="364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86" name="正方形/長方形 185"/>
            <p:cNvSpPr/>
            <p:nvPr/>
          </p:nvSpPr>
          <p:spPr>
            <a:xfrm>
              <a:off x="7392338" y="1688538"/>
              <a:ext cx="364174" cy="364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87" name="正方形/長方形 186"/>
            <p:cNvSpPr/>
            <p:nvPr/>
          </p:nvSpPr>
          <p:spPr>
            <a:xfrm>
              <a:off x="8122965" y="1688538"/>
              <a:ext cx="364174" cy="3641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88" name="正方形/長方形 187"/>
            <p:cNvSpPr/>
            <p:nvPr/>
          </p:nvSpPr>
          <p:spPr>
            <a:xfrm>
              <a:off x="7757651" y="1688538"/>
              <a:ext cx="364174" cy="364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89" name="正方形/長方形 188"/>
            <p:cNvSpPr/>
            <p:nvPr/>
          </p:nvSpPr>
          <p:spPr>
            <a:xfrm>
              <a:off x="5942645" y="2784191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90" name="正方形/長方形 189"/>
            <p:cNvSpPr/>
            <p:nvPr/>
          </p:nvSpPr>
          <p:spPr>
            <a:xfrm>
              <a:off x="6663747" y="2784191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91" name="正方形/長方形 190"/>
            <p:cNvSpPr/>
            <p:nvPr/>
          </p:nvSpPr>
          <p:spPr>
            <a:xfrm>
              <a:off x="7029060" y="2784191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92" name="正方形/長方形 191"/>
            <p:cNvSpPr/>
            <p:nvPr/>
          </p:nvSpPr>
          <p:spPr>
            <a:xfrm>
              <a:off x="6307958" y="2784191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93" name="正方形/長方形 192"/>
            <p:cNvSpPr/>
            <p:nvPr/>
          </p:nvSpPr>
          <p:spPr>
            <a:xfrm>
              <a:off x="7392338" y="278544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94" name="正方形/長方形 193"/>
            <p:cNvSpPr/>
            <p:nvPr/>
          </p:nvSpPr>
          <p:spPr>
            <a:xfrm>
              <a:off x="8122965" y="278544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95" name="正方形/長方形 194"/>
            <p:cNvSpPr/>
            <p:nvPr/>
          </p:nvSpPr>
          <p:spPr>
            <a:xfrm>
              <a:off x="7757651" y="278544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96" name="正方形/長方形 195"/>
            <p:cNvSpPr/>
            <p:nvPr/>
          </p:nvSpPr>
          <p:spPr>
            <a:xfrm>
              <a:off x="7029060" y="2053954"/>
              <a:ext cx="364174" cy="364173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ja-JP" b="1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</a:rPr>
                <a:t>-55</a:t>
              </a:r>
              <a:endParaRPr kumimoji="1" lang="ja-JP" altLang="en-US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</p:grpSp>
      <p:sp>
        <p:nvSpPr>
          <p:cNvPr id="197" name="正方形/長方形 196"/>
          <p:cNvSpPr/>
          <p:nvPr/>
        </p:nvSpPr>
        <p:spPr>
          <a:xfrm>
            <a:off x="5498242" y="5907736"/>
            <a:ext cx="249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誤差拡散する隣接画素</a:t>
            </a:r>
          </a:p>
        </p:txBody>
      </p:sp>
      <p:grpSp>
        <p:nvGrpSpPr>
          <p:cNvPr id="202" name="グループ化 201"/>
          <p:cNvGrpSpPr/>
          <p:nvPr/>
        </p:nvGrpSpPr>
        <p:grpSpPr>
          <a:xfrm>
            <a:off x="8995725" y="4403694"/>
            <a:ext cx="2544494" cy="1462334"/>
            <a:chOff x="5942645" y="1687284"/>
            <a:chExt cx="2544494" cy="1462334"/>
          </a:xfrm>
        </p:grpSpPr>
        <p:sp>
          <p:nvSpPr>
            <p:cNvPr id="203" name="正方形/長方形 202"/>
            <p:cNvSpPr/>
            <p:nvPr/>
          </p:nvSpPr>
          <p:spPr>
            <a:xfrm>
              <a:off x="5942645" y="2053954"/>
              <a:ext cx="364174" cy="364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204" name="正方形/長方形 203"/>
            <p:cNvSpPr/>
            <p:nvPr/>
          </p:nvSpPr>
          <p:spPr>
            <a:xfrm>
              <a:off x="6663747" y="2053954"/>
              <a:ext cx="364174" cy="364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205" name="正方形/長方形 204"/>
            <p:cNvSpPr/>
            <p:nvPr/>
          </p:nvSpPr>
          <p:spPr>
            <a:xfrm>
              <a:off x="6307958" y="2053954"/>
              <a:ext cx="364174" cy="3641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206" name="正方形/長方形 205"/>
            <p:cNvSpPr/>
            <p:nvPr/>
          </p:nvSpPr>
          <p:spPr>
            <a:xfrm>
              <a:off x="5942645" y="241855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207" name="正方形/長方形 206"/>
            <p:cNvSpPr/>
            <p:nvPr/>
          </p:nvSpPr>
          <p:spPr>
            <a:xfrm>
              <a:off x="6663747" y="241855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Times New Roman" panose="02020603050405020304" pitchFamily="18" charset="0"/>
                </a:rPr>
                <a:t>-10</a:t>
              </a:r>
              <a:endParaRPr lang="ja-JP" altLang="en-US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208" name="正方形/長方形 207"/>
            <p:cNvSpPr/>
            <p:nvPr/>
          </p:nvSpPr>
          <p:spPr>
            <a:xfrm>
              <a:off x="7029060" y="241855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Times New Roman" panose="02020603050405020304" pitchFamily="18" charset="0"/>
                </a:rPr>
                <a:t>-17</a:t>
              </a:r>
              <a:endParaRPr lang="en-US" altLang="ja-JP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209" name="正方形/長方形 208"/>
            <p:cNvSpPr/>
            <p:nvPr/>
          </p:nvSpPr>
          <p:spPr>
            <a:xfrm>
              <a:off x="6307958" y="241855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210" name="正方形/長方形 209"/>
            <p:cNvSpPr/>
            <p:nvPr/>
          </p:nvSpPr>
          <p:spPr>
            <a:xfrm>
              <a:off x="7392338" y="2055209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Times New Roman" panose="02020603050405020304" pitchFamily="18" charset="0"/>
                </a:rPr>
                <a:t>-17</a:t>
              </a:r>
              <a:endParaRPr lang="en-US" altLang="ja-JP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211" name="正方形/長方形 210"/>
            <p:cNvSpPr/>
            <p:nvPr/>
          </p:nvSpPr>
          <p:spPr>
            <a:xfrm>
              <a:off x="8122965" y="2055209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212" name="正方形/長方形 211"/>
            <p:cNvSpPr/>
            <p:nvPr/>
          </p:nvSpPr>
          <p:spPr>
            <a:xfrm>
              <a:off x="7757651" y="2055209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213" name="正方形/長方形 212"/>
            <p:cNvSpPr/>
            <p:nvPr/>
          </p:nvSpPr>
          <p:spPr>
            <a:xfrm>
              <a:off x="7392338" y="2419809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Times New Roman" panose="02020603050405020304" pitchFamily="18" charset="0"/>
                </a:rPr>
                <a:t>-10</a:t>
              </a:r>
              <a:endParaRPr kumimoji="1" lang="ja-JP" altLang="en-US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214" name="正方形/長方形 213"/>
            <p:cNvSpPr/>
            <p:nvPr/>
          </p:nvSpPr>
          <p:spPr>
            <a:xfrm>
              <a:off x="8122965" y="2419809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215" name="正方形/長方形 214"/>
            <p:cNvSpPr/>
            <p:nvPr/>
          </p:nvSpPr>
          <p:spPr>
            <a:xfrm>
              <a:off x="7757651" y="2419809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216" name="正方形/長方形 215"/>
            <p:cNvSpPr/>
            <p:nvPr/>
          </p:nvSpPr>
          <p:spPr>
            <a:xfrm>
              <a:off x="5942645" y="1687284"/>
              <a:ext cx="364174" cy="3641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217" name="正方形/長方形 216"/>
            <p:cNvSpPr/>
            <p:nvPr/>
          </p:nvSpPr>
          <p:spPr>
            <a:xfrm>
              <a:off x="6663747" y="1687284"/>
              <a:ext cx="364174" cy="364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218" name="正方形/長方形 217"/>
            <p:cNvSpPr/>
            <p:nvPr/>
          </p:nvSpPr>
          <p:spPr>
            <a:xfrm>
              <a:off x="7029060" y="1687284"/>
              <a:ext cx="364174" cy="3641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219" name="正方形/長方形 218"/>
            <p:cNvSpPr/>
            <p:nvPr/>
          </p:nvSpPr>
          <p:spPr>
            <a:xfrm>
              <a:off x="6307958" y="1687284"/>
              <a:ext cx="364174" cy="364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220" name="正方形/長方形 219"/>
            <p:cNvSpPr/>
            <p:nvPr/>
          </p:nvSpPr>
          <p:spPr>
            <a:xfrm>
              <a:off x="7392338" y="1688538"/>
              <a:ext cx="364174" cy="364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221" name="正方形/長方形 220"/>
            <p:cNvSpPr/>
            <p:nvPr/>
          </p:nvSpPr>
          <p:spPr>
            <a:xfrm>
              <a:off x="8122965" y="1688538"/>
              <a:ext cx="364174" cy="3641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222" name="正方形/長方形 221"/>
            <p:cNvSpPr/>
            <p:nvPr/>
          </p:nvSpPr>
          <p:spPr>
            <a:xfrm>
              <a:off x="7757651" y="1688538"/>
              <a:ext cx="364174" cy="364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223" name="正方形/長方形 222"/>
            <p:cNvSpPr/>
            <p:nvPr/>
          </p:nvSpPr>
          <p:spPr>
            <a:xfrm>
              <a:off x="5942645" y="2784191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224" name="正方形/長方形 223"/>
            <p:cNvSpPr/>
            <p:nvPr/>
          </p:nvSpPr>
          <p:spPr>
            <a:xfrm>
              <a:off x="6663747" y="2784191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225" name="正方形/長方形 224"/>
            <p:cNvSpPr/>
            <p:nvPr/>
          </p:nvSpPr>
          <p:spPr>
            <a:xfrm>
              <a:off x="7029060" y="2784191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226" name="正方形/長方形 225"/>
            <p:cNvSpPr/>
            <p:nvPr/>
          </p:nvSpPr>
          <p:spPr>
            <a:xfrm>
              <a:off x="6307958" y="2784191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227" name="正方形/長方形 226"/>
            <p:cNvSpPr/>
            <p:nvPr/>
          </p:nvSpPr>
          <p:spPr>
            <a:xfrm>
              <a:off x="7392338" y="278544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228" name="正方形/長方形 227"/>
            <p:cNvSpPr/>
            <p:nvPr/>
          </p:nvSpPr>
          <p:spPr>
            <a:xfrm>
              <a:off x="8122965" y="278544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229" name="正方形/長方形 228"/>
            <p:cNvSpPr/>
            <p:nvPr/>
          </p:nvSpPr>
          <p:spPr>
            <a:xfrm>
              <a:off x="7757651" y="278544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230" name="正方形/長方形 229"/>
            <p:cNvSpPr/>
            <p:nvPr/>
          </p:nvSpPr>
          <p:spPr>
            <a:xfrm>
              <a:off x="7029060" y="2053954"/>
              <a:ext cx="364174" cy="364173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</p:grpSp>
      <p:sp>
        <p:nvSpPr>
          <p:cNvPr id="231" name="正方形/長方形 230"/>
          <p:cNvSpPr/>
          <p:nvPr/>
        </p:nvSpPr>
        <p:spPr>
          <a:xfrm>
            <a:off x="8828182" y="5907736"/>
            <a:ext cx="2723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誤差拡散し画素値を変更</a:t>
            </a:r>
          </a:p>
        </p:txBody>
      </p:sp>
      <p:sp>
        <p:nvSpPr>
          <p:cNvPr id="25" name="右矢印 24"/>
          <p:cNvSpPr/>
          <p:nvPr/>
        </p:nvSpPr>
        <p:spPr>
          <a:xfrm>
            <a:off x="8418286" y="2929075"/>
            <a:ext cx="420915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236" name="右矢印 235"/>
          <p:cNvSpPr/>
          <p:nvPr/>
        </p:nvSpPr>
        <p:spPr>
          <a:xfrm>
            <a:off x="11654972" y="2929075"/>
            <a:ext cx="420915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237" name="右矢印 236"/>
          <p:cNvSpPr/>
          <p:nvPr/>
        </p:nvSpPr>
        <p:spPr>
          <a:xfrm>
            <a:off x="8418286" y="4888503"/>
            <a:ext cx="420915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55503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71713" y="87084"/>
            <a:ext cx="11473211" cy="733270"/>
          </a:xfrm>
        </p:spPr>
        <p:txBody>
          <a:bodyPr/>
          <a:lstStyle/>
          <a:p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まとめ </a:t>
            </a:r>
            <a:r>
              <a:rPr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: </a:t>
            </a:r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ハーフトーン処理</a:t>
            </a:r>
            <a:endParaRPr kumimoji="1" lang="ja-JP" altLang="en-US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69899" y="846817"/>
            <a:ext cx="11473211" cy="296544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グレースケール画像を白黒</a:t>
            </a:r>
            <a:r>
              <a:rPr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2</a:t>
            </a:r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値画像で表現する手法</a:t>
            </a:r>
            <a:endParaRPr lang="en-US" altLang="ja-JP" sz="24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ja-JP" altLang="en-US" sz="2000" b="1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濃度パターン法</a:t>
            </a:r>
            <a:r>
              <a:rPr lang="ja-JP" altLang="en-US" sz="20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 </a:t>
            </a:r>
            <a:r>
              <a:rPr lang="en-US" altLang="ja-JP" sz="20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: </a:t>
            </a:r>
            <a:r>
              <a:rPr lang="ja-JP" altLang="en-US" sz="20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ブロックの輝度値を利用し濃度パターンで置き換える</a:t>
            </a:r>
            <a:endParaRPr lang="en-US" altLang="ja-JP" sz="20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ja-JP" altLang="en-US" sz="2000" b="1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ディザ法</a:t>
            </a:r>
            <a:r>
              <a:rPr lang="ja-JP" altLang="en-US" sz="2000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 </a:t>
            </a:r>
            <a:r>
              <a:rPr lang="ja-JP" altLang="en-US" sz="20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　　　</a:t>
            </a:r>
            <a:r>
              <a:rPr lang="en-US" altLang="ja-JP" sz="20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: </a:t>
            </a:r>
            <a:r>
              <a:rPr lang="ja-JP" altLang="en-US" sz="2000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ディザパターン</a:t>
            </a:r>
            <a:r>
              <a:rPr lang="ja-JP" altLang="en-US" sz="20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と画素値を比較し二値化</a:t>
            </a:r>
            <a:endParaRPr lang="en-US" altLang="ja-JP" sz="20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ja-JP" altLang="en-US" sz="2000" b="1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誤差拡散法　　</a:t>
            </a:r>
            <a:r>
              <a:rPr lang="ja-JP" altLang="en-US" sz="20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 </a:t>
            </a:r>
            <a:r>
              <a:rPr lang="en-US" altLang="ja-JP" sz="20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: </a:t>
            </a:r>
            <a:r>
              <a:rPr lang="ja-JP" altLang="en-US" sz="20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ラスタスキャン順に二値化し，発生した誤差を隣接画素に拡散する</a:t>
            </a:r>
            <a:endParaRPr lang="en-US" altLang="ja-JP" sz="20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endParaRPr lang="en-US" altLang="ja-JP" sz="20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プログラミング演習で実装します</a:t>
            </a:r>
            <a:endParaRPr lang="en-US" altLang="ja-JP" sz="24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grpSp>
        <p:nvGrpSpPr>
          <p:cNvPr id="4" name="グループ化 3"/>
          <p:cNvGrpSpPr/>
          <p:nvPr/>
        </p:nvGrpSpPr>
        <p:grpSpPr>
          <a:xfrm>
            <a:off x="1216356" y="3340024"/>
            <a:ext cx="9980295" cy="3517976"/>
            <a:chOff x="525780" y="2869692"/>
            <a:chExt cx="11404630" cy="4020043"/>
          </a:xfrm>
        </p:grpSpPr>
        <p:grpSp>
          <p:nvGrpSpPr>
            <p:cNvPr id="17" name="グループ化 16"/>
            <p:cNvGrpSpPr/>
            <p:nvPr/>
          </p:nvGrpSpPr>
          <p:grpSpPr>
            <a:xfrm>
              <a:off x="901699" y="6496929"/>
              <a:ext cx="10210801" cy="392806"/>
              <a:chOff x="901699" y="6325494"/>
              <a:chExt cx="10210801" cy="392806"/>
            </a:xfrm>
          </p:grpSpPr>
          <p:sp>
            <p:nvSpPr>
              <p:cNvPr id="18" name="コンテンツ プレースホルダー 2"/>
              <p:cNvSpPr txBox="1">
                <a:spLocks/>
              </p:cNvSpPr>
              <p:nvPr/>
            </p:nvSpPr>
            <p:spPr>
              <a:xfrm>
                <a:off x="901699" y="6325494"/>
                <a:ext cx="2374901" cy="39280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ja-JP" altLang="en-US" sz="2400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濃度パターン法</a:t>
                </a:r>
                <a:endParaRPr lang="en-US" altLang="ja-JP" sz="2400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19" name="コンテンツ プレースホルダー 2"/>
              <p:cNvSpPr txBox="1">
                <a:spLocks/>
              </p:cNvSpPr>
              <p:nvPr/>
            </p:nvSpPr>
            <p:spPr>
              <a:xfrm>
                <a:off x="4807396" y="6325494"/>
                <a:ext cx="2374901" cy="39280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ja-JP" altLang="en-US" sz="2400" dirty="0" smtClean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ディザ法</a:t>
                </a:r>
                <a:endParaRPr lang="en-US" altLang="ja-JP" sz="2400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20" name="コンテンツ プレースホルダー 2"/>
              <p:cNvSpPr txBox="1">
                <a:spLocks/>
              </p:cNvSpPr>
              <p:nvPr/>
            </p:nvSpPr>
            <p:spPr>
              <a:xfrm>
                <a:off x="8737599" y="6325494"/>
                <a:ext cx="2374901" cy="39280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 lnSpcReduction="2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ja-JP" altLang="en-US" sz="2400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誤差拡散</a:t>
                </a:r>
                <a:endParaRPr lang="en-US" altLang="ja-JP" sz="2400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p:grpSp>
        <p:pic>
          <p:nvPicPr>
            <p:cNvPr id="21" name="図 2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5780" y="4113716"/>
              <a:ext cx="3499484" cy="2332989"/>
            </a:xfrm>
            <a:prstGeom prst="rect">
              <a:avLst/>
            </a:prstGeom>
          </p:spPr>
        </p:pic>
        <p:pic>
          <p:nvPicPr>
            <p:cNvPr id="22" name="図 2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45901" y="4113716"/>
              <a:ext cx="3499484" cy="2332989"/>
            </a:xfrm>
            <a:prstGeom prst="rect">
              <a:avLst/>
            </a:prstGeom>
          </p:spPr>
        </p:pic>
        <p:pic>
          <p:nvPicPr>
            <p:cNvPr id="23" name="図 2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30926" y="4113716"/>
              <a:ext cx="3499484" cy="2332989"/>
            </a:xfrm>
            <a:prstGeom prst="rect">
              <a:avLst/>
            </a:prstGeom>
          </p:spPr>
        </p:pic>
        <p:pic>
          <p:nvPicPr>
            <p:cNvPr id="24" name="図 2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142" t="16222" r="58082" b="67760"/>
            <a:stretch/>
          </p:blipFill>
          <p:spPr>
            <a:xfrm>
              <a:off x="1002347" y="2869692"/>
              <a:ext cx="2546350" cy="1193800"/>
            </a:xfrm>
            <a:prstGeom prst="rect">
              <a:avLst/>
            </a:prstGeom>
          </p:spPr>
        </p:pic>
        <p:pic>
          <p:nvPicPr>
            <p:cNvPr id="25" name="図 2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005" t="16331" r="59398" b="68971"/>
            <a:stretch/>
          </p:blipFill>
          <p:spPr>
            <a:xfrm>
              <a:off x="5001843" y="2869692"/>
              <a:ext cx="2387600" cy="1193800"/>
            </a:xfrm>
            <a:prstGeom prst="rect">
              <a:avLst/>
            </a:prstGeom>
          </p:spPr>
        </p:pic>
        <p:pic>
          <p:nvPicPr>
            <p:cNvPr id="26" name="図 25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826" t="17063" r="58756" b="69599"/>
            <a:stretch/>
          </p:blipFill>
          <p:spPr>
            <a:xfrm>
              <a:off x="8944231" y="2869692"/>
              <a:ext cx="2472875" cy="1193800"/>
            </a:xfrm>
            <a:prstGeom prst="rect">
              <a:avLst/>
            </a:prstGeom>
          </p:spPr>
        </p:pic>
        <p:sp>
          <p:nvSpPr>
            <p:cNvPr id="27" name="正方形/長方形 26"/>
            <p:cNvSpPr/>
            <p:nvPr/>
          </p:nvSpPr>
          <p:spPr>
            <a:xfrm>
              <a:off x="1333498" y="4514851"/>
              <a:ext cx="547687" cy="29051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28" name="正方形/長方形 27"/>
            <p:cNvSpPr/>
            <p:nvPr/>
          </p:nvSpPr>
          <p:spPr>
            <a:xfrm>
              <a:off x="5238748" y="4514851"/>
              <a:ext cx="547687" cy="29051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29" name="正方形/長方形 28"/>
            <p:cNvSpPr/>
            <p:nvPr/>
          </p:nvSpPr>
          <p:spPr>
            <a:xfrm>
              <a:off x="9208768" y="4514851"/>
              <a:ext cx="547687" cy="29051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39902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199" y="5630398"/>
            <a:ext cx="11473211" cy="733270"/>
          </a:xfrm>
        </p:spPr>
        <p:txBody>
          <a:bodyPr/>
          <a:lstStyle/>
          <a:p>
            <a:pPr algn="r"/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復習 </a:t>
            </a:r>
            <a:r>
              <a:rPr lang="en-US" altLang="ja-JP">
                <a:latin typeface="游ゴシック" panose="020B0400000000000000" pitchFamily="50" charset="-128"/>
                <a:ea typeface="游ゴシック" panose="020B0400000000000000" pitchFamily="50" charset="-128"/>
              </a:rPr>
              <a:t>: </a:t>
            </a:r>
            <a:r>
              <a:rPr lang="ja-JP" altLang="en-US">
                <a:latin typeface="游ゴシック" panose="020B0400000000000000" pitchFamily="50" charset="-128"/>
                <a:ea typeface="游ゴシック" panose="020B0400000000000000" pitchFamily="50" charset="-128"/>
              </a:rPr>
              <a:t>空間フィルタ（線形</a:t>
            </a:r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）</a:t>
            </a:r>
            <a:endParaRPr kumimoji="1" lang="ja-JP" altLang="en-US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36056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199" y="5630398"/>
            <a:ext cx="11473211" cy="733270"/>
          </a:xfrm>
        </p:spPr>
        <p:txBody>
          <a:bodyPr/>
          <a:lstStyle/>
          <a:p>
            <a:pPr algn="r"/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非線形フィルタ</a:t>
            </a:r>
            <a:endParaRPr kumimoji="1" lang="ja-JP" altLang="en-US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77381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正方形/長方形 60"/>
          <p:cNvSpPr/>
          <p:nvPr/>
        </p:nvSpPr>
        <p:spPr>
          <a:xfrm>
            <a:off x="495946" y="2774197"/>
            <a:ext cx="5362414" cy="395206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62" name="正方形/長方形 61"/>
          <p:cNvSpPr/>
          <p:nvPr/>
        </p:nvSpPr>
        <p:spPr>
          <a:xfrm>
            <a:off x="6369803" y="2774197"/>
            <a:ext cx="5362414" cy="395206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空間</a:t>
            </a:r>
            <a:r>
              <a:rPr kumimoji="1" lang="ja-JP" altLang="en-US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フィルタとは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41639" y="1430809"/>
            <a:ext cx="11013333" cy="986927"/>
          </a:xfrm>
        </p:spPr>
        <p:txBody>
          <a:bodyPr/>
          <a:lstStyle/>
          <a:p>
            <a:r>
              <a:rPr kumimoji="1" lang="ja-JP" altLang="en-US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空間フィルタとは周囲の情報</a:t>
            </a:r>
            <a:r>
              <a:rPr lang="ja-JP" altLang="en-US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を利用して画素値を決めるフィルタ</a:t>
            </a:r>
            <a:endParaRPr lang="en-US" altLang="ja-JP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  <a:p>
            <a:r>
              <a:rPr lang="ja-JP" altLang="en-US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空間フィルタは、</a:t>
            </a:r>
            <a:r>
              <a:rPr kumimoji="1" lang="ja-JP" altLang="en-US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線形フィルタと</a:t>
            </a:r>
            <a:r>
              <a:rPr lang="ja-JP" altLang="en-US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非線形フィルタに分けられる</a:t>
            </a:r>
            <a:endParaRPr kumimoji="1" lang="ja-JP" altLang="en-US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pic>
        <p:nvPicPr>
          <p:cNvPr id="1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934" y="4752682"/>
            <a:ext cx="1801041" cy="1878228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19" name="グループ化 18"/>
          <p:cNvGrpSpPr/>
          <p:nvPr/>
        </p:nvGrpSpPr>
        <p:grpSpPr>
          <a:xfrm>
            <a:off x="2749907" y="4752682"/>
            <a:ext cx="2524748" cy="1878228"/>
            <a:chOff x="2781764" y="1516335"/>
            <a:chExt cx="2524748" cy="1878228"/>
          </a:xfrm>
        </p:grpSpPr>
        <p:pic>
          <p:nvPicPr>
            <p:cNvPr id="22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  <a14:imgEffect>
                        <a14:brightnessContrast brigh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05471" y="1516335"/>
              <a:ext cx="1801041" cy="1878228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21" name="右矢印 20"/>
            <p:cNvSpPr/>
            <p:nvPr/>
          </p:nvSpPr>
          <p:spPr>
            <a:xfrm>
              <a:off x="2781764" y="2300613"/>
              <a:ext cx="597358" cy="35814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200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</p:grpSp>
      <p:sp>
        <p:nvSpPr>
          <p:cNvPr id="24" name="テキスト ボックス 23"/>
          <p:cNvSpPr txBox="1"/>
          <p:nvPr/>
        </p:nvSpPr>
        <p:spPr>
          <a:xfrm>
            <a:off x="663624" y="2890111"/>
            <a:ext cx="423224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b="1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トーンカーブ </a:t>
            </a:r>
            <a:r>
              <a:rPr lang="en-US" altLang="ja-JP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: </a:t>
            </a:r>
          </a:p>
          <a:p>
            <a:r>
              <a:rPr lang="ja-JP" altLang="en-US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出力画素 </a:t>
            </a:r>
            <a:r>
              <a:rPr lang="en-US" altLang="ja-JP" sz="2400" i="1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I’</a:t>
            </a:r>
            <a:r>
              <a:rPr lang="en-US" altLang="ja-JP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(</a:t>
            </a:r>
            <a:r>
              <a:rPr lang="en-US" altLang="ja-JP" sz="2400" i="1" dirty="0" err="1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i,j</a:t>
            </a:r>
            <a:r>
              <a:rPr lang="en-US" altLang="ja-JP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) </a:t>
            </a:r>
            <a:r>
              <a:rPr lang="ja-JP" altLang="en-US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を求めるのに</a:t>
            </a:r>
            <a:endParaRPr lang="en-US" altLang="ja-JP" sz="2400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  <a:p>
            <a:r>
              <a:rPr lang="ja-JP" altLang="en-US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入力画素 </a:t>
            </a:r>
            <a:r>
              <a:rPr lang="en-US" altLang="ja-JP" sz="2400" i="1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I</a:t>
            </a:r>
            <a:r>
              <a:rPr lang="en-US" altLang="ja-JP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(</a:t>
            </a:r>
            <a:r>
              <a:rPr lang="en-US" altLang="ja-JP" sz="2400" i="1" dirty="0" err="1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i.j</a:t>
            </a:r>
            <a:r>
              <a:rPr lang="en-US" altLang="ja-JP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)</a:t>
            </a:r>
            <a:r>
              <a:rPr lang="ja-JP" altLang="en-US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のみを利用</a:t>
            </a:r>
          </a:p>
        </p:txBody>
      </p:sp>
      <p:sp>
        <p:nvSpPr>
          <p:cNvPr id="25" name="正方形/長方形 24"/>
          <p:cNvSpPr/>
          <p:nvPr/>
        </p:nvSpPr>
        <p:spPr>
          <a:xfrm>
            <a:off x="698430" y="4244728"/>
            <a:ext cx="191270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入力画像 </a:t>
            </a:r>
            <a:r>
              <a:rPr lang="en-US" altLang="ja-JP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: </a:t>
            </a:r>
            <a:r>
              <a:rPr lang="en-US" altLang="ja-JP" sz="2000" i="1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I</a:t>
            </a:r>
            <a:r>
              <a:rPr lang="en-US" altLang="ja-JP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(</a:t>
            </a:r>
            <a:r>
              <a:rPr lang="en-US" altLang="ja-JP" sz="2000" i="1" dirty="0" err="1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i,j</a:t>
            </a:r>
            <a:r>
              <a:rPr lang="en-US" altLang="ja-JP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)</a:t>
            </a:r>
            <a:endParaRPr lang="ja-JP" altLang="en-US" sz="2000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grpSp>
        <p:nvGrpSpPr>
          <p:cNvPr id="26" name="グループ化 25"/>
          <p:cNvGrpSpPr/>
          <p:nvPr/>
        </p:nvGrpSpPr>
        <p:grpSpPr>
          <a:xfrm>
            <a:off x="1601527" y="5542092"/>
            <a:ext cx="3434178" cy="691553"/>
            <a:chOff x="1633385" y="2305744"/>
            <a:chExt cx="3434178" cy="691553"/>
          </a:xfrm>
        </p:grpSpPr>
        <p:sp>
          <p:nvSpPr>
            <p:cNvPr id="27" name="正方形/長方形 26"/>
            <p:cNvSpPr/>
            <p:nvPr/>
          </p:nvSpPr>
          <p:spPr>
            <a:xfrm>
              <a:off x="1828501" y="2305744"/>
              <a:ext cx="269432" cy="269432"/>
            </a:xfrm>
            <a:prstGeom prst="rect">
              <a:avLst/>
            </a:prstGeom>
            <a:noFill/>
            <a:ln w="41275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200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grpSp>
          <p:nvGrpSpPr>
            <p:cNvPr id="28" name="グループ化 27"/>
            <p:cNvGrpSpPr/>
            <p:nvPr/>
          </p:nvGrpSpPr>
          <p:grpSpPr>
            <a:xfrm>
              <a:off x="4225666" y="2305744"/>
              <a:ext cx="841897" cy="691553"/>
              <a:chOff x="4225666" y="2305744"/>
              <a:chExt cx="841897" cy="691553"/>
            </a:xfrm>
          </p:grpSpPr>
          <p:sp>
            <p:nvSpPr>
              <p:cNvPr id="30" name="正方形/長方形 29"/>
              <p:cNvSpPr/>
              <p:nvPr/>
            </p:nvSpPr>
            <p:spPr>
              <a:xfrm>
                <a:off x="4523718" y="2305744"/>
                <a:ext cx="269432" cy="269432"/>
              </a:xfrm>
              <a:prstGeom prst="rect">
                <a:avLst/>
              </a:prstGeom>
              <a:noFill/>
              <a:ln w="41275"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2000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" name="正方形/長方形 30"/>
              <p:cNvSpPr/>
              <p:nvPr/>
            </p:nvSpPr>
            <p:spPr>
              <a:xfrm>
                <a:off x="4225666" y="2535632"/>
                <a:ext cx="84189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ja-JP" sz="2400" i="1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rPr>
                  <a:t>I’</a:t>
                </a:r>
                <a:r>
                  <a:rPr lang="en-US" altLang="ja-JP" sz="2400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rPr>
                  <a:t>(</a:t>
                </a:r>
                <a:r>
                  <a:rPr lang="en-US" altLang="ja-JP" sz="2400" i="1" dirty="0" err="1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rPr>
                  <a:t>i,j</a:t>
                </a:r>
                <a:r>
                  <a:rPr lang="en-US" altLang="ja-JP" sz="2400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rPr>
                  <a:t>)</a:t>
                </a:r>
              </a:p>
            </p:txBody>
          </p:sp>
        </p:grpSp>
        <p:sp>
          <p:nvSpPr>
            <p:cNvPr id="29" name="正方形/長方形 28"/>
            <p:cNvSpPr/>
            <p:nvPr/>
          </p:nvSpPr>
          <p:spPr>
            <a:xfrm>
              <a:off x="1633385" y="2535632"/>
              <a:ext cx="761747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sz="2400" i="1" dirty="0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I</a:t>
              </a:r>
              <a:r>
                <a:rPr lang="en-US" altLang="ja-JP" sz="2400" dirty="0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(</a:t>
              </a:r>
              <a:r>
                <a:rPr lang="en-US" altLang="ja-JP" sz="2400" i="1" dirty="0" err="1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i,j</a:t>
              </a:r>
              <a:r>
                <a:rPr lang="en-US" altLang="ja-JP" sz="2400" dirty="0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)</a:t>
              </a:r>
            </a:p>
          </p:txBody>
        </p:sp>
      </p:grpSp>
      <p:pic>
        <p:nvPicPr>
          <p:cNvPr id="4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0190" y="4770222"/>
            <a:ext cx="1801041" cy="1878228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46" name="正方形/長方形 45"/>
          <p:cNvSpPr/>
          <p:nvPr/>
        </p:nvSpPr>
        <p:spPr>
          <a:xfrm>
            <a:off x="7647899" y="5559631"/>
            <a:ext cx="269432" cy="269432"/>
          </a:xfrm>
          <a:prstGeom prst="rect">
            <a:avLst/>
          </a:prstGeom>
          <a:noFill/>
          <a:ln w="412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00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grpSp>
        <p:nvGrpSpPr>
          <p:cNvPr id="47" name="グループ化 46"/>
          <p:cNvGrpSpPr/>
          <p:nvPr/>
        </p:nvGrpSpPr>
        <p:grpSpPr>
          <a:xfrm>
            <a:off x="9324870" y="4770222"/>
            <a:ext cx="1801041" cy="1878228"/>
            <a:chOff x="3505471" y="3678223"/>
            <a:chExt cx="1801041" cy="1878228"/>
          </a:xfrm>
        </p:grpSpPr>
        <p:pic>
          <p:nvPicPr>
            <p:cNvPr id="48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  <a14:imgEffect>
                        <a14:brightnessContrast brigh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05471" y="3678223"/>
              <a:ext cx="1801041" cy="1878228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49" name="正方形/長方形 48"/>
            <p:cNvSpPr/>
            <p:nvPr/>
          </p:nvSpPr>
          <p:spPr>
            <a:xfrm>
              <a:off x="4184086" y="4697520"/>
              <a:ext cx="744563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sz="2000" i="1" dirty="0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I’</a:t>
              </a:r>
              <a:r>
                <a:rPr lang="en-US" altLang="ja-JP" sz="2000" i="1" baseline="-25000" dirty="0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 </a:t>
              </a:r>
              <a:r>
                <a:rPr lang="en-US" altLang="ja-JP" sz="2000" dirty="0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(</a:t>
              </a:r>
              <a:r>
                <a:rPr lang="en-US" altLang="ja-JP" sz="2000" i="1" dirty="0" err="1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i,j</a:t>
              </a:r>
              <a:r>
                <a:rPr lang="en-US" altLang="ja-JP" sz="2000" dirty="0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)</a:t>
              </a:r>
            </a:p>
          </p:txBody>
        </p:sp>
        <p:sp>
          <p:nvSpPr>
            <p:cNvPr id="50" name="正方形/長方形 49"/>
            <p:cNvSpPr/>
            <p:nvPr/>
          </p:nvSpPr>
          <p:spPr>
            <a:xfrm>
              <a:off x="4508654" y="4467632"/>
              <a:ext cx="269432" cy="269432"/>
            </a:xfrm>
            <a:prstGeom prst="rect">
              <a:avLst/>
            </a:prstGeom>
            <a:noFill/>
            <a:ln w="41275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200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</p:grpSp>
      <p:grpSp>
        <p:nvGrpSpPr>
          <p:cNvPr id="51" name="グループ化 50"/>
          <p:cNvGrpSpPr/>
          <p:nvPr/>
        </p:nvGrpSpPr>
        <p:grpSpPr>
          <a:xfrm>
            <a:off x="7158982" y="4986991"/>
            <a:ext cx="3023080" cy="1374071"/>
            <a:chOff x="1339584" y="3894991"/>
            <a:chExt cx="3023080" cy="1374071"/>
          </a:xfrm>
        </p:grpSpPr>
        <p:sp>
          <p:nvSpPr>
            <p:cNvPr id="52" name="正方形/長方形 51"/>
            <p:cNvSpPr/>
            <p:nvPr/>
          </p:nvSpPr>
          <p:spPr>
            <a:xfrm>
              <a:off x="1339584" y="3933820"/>
              <a:ext cx="1277487" cy="1335242"/>
            </a:xfrm>
            <a:prstGeom prst="rect">
              <a:avLst/>
            </a:prstGeom>
            <a:solidFill>
              <a:srgbClr val="FF0000">
                <a:alpha val="42000"/>
              </a:srgbClr>
            </a:solidFill>
            <a:ln w="41275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200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53" name="右中かっこ 52"/>
            <p:cNvSpPr/>
            <p:nvPr/>
          </p:nvSpPr>
          <p:spPr>
            <a:xfrm>
              <a:off x="2781765" y="3894991"/>
              <a:ext cx="367876" cy="1374071"/>
            </a:xfrm>
            <a:prstGeom prst="rightBrace">
              <a:avLst>
                <a:gd name="adj1" fmla="val 63457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ja-JP" altLang="en-US" sz="200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54" name="右矢印 53"/>
            <p:cNvSpPr/>
            <p:nvPr/>
          </p:nvSpPr>
          <p:spPr>
            <a:xfrm>
              <a:off x="3192593" y="4422371"/>
              <a:ext cx="1170071" cy="35814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200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</p:grpSp>
      <p:sp>
        <p:nvSpPr>
          <p:cNvPr id="55" name="テキスト ボックス 54"/>
          <p:cNvSpPr txBox="1"/>
          <p:nvPr/>
        </p:nvSpPr>
        <p:spPr>
          <a:xfrm>
            <a:off x="6489630" y="2890111"/>
            <a:ext cx="466345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b="1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空間フィルタ</a:t>
            </a:r>
            <a:r>
              <a:rPr lang="en-US" altLang="ja-JP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: </a:t>
            </a:r>
          </a:p>
          <a:p>
            <a:r>
              <a:rPr lang="ja-JP" altLang="en-US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出力画素 </a:t>
            </a:r>
            <a:r>
              <a:rPr lang="en-US" altLang="ja-JP" sz="2400" i="1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I’</a:t>
            </a:r>
            <a:r>
              <a:rPr lang="en-US" altLang="ja-JP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(</a:t>
            </a:r>
            <a:r>
              <a:rPr lang="en-US" altLang="ja-JP" sz="2400" i="1" dirty="0" err="1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i,j</a:t>
            </a:r>
            <a:r>
              <a:rPr lang="en-US" altLang="ja-JP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) </a:t>
            </a:r>
            <a:r>
              <a:rPr lang="ja-JP" altLang="en-US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を求めるのに</a:t>
            </a:r>
            <a:endParaRPr lang="en-US" altLang="ja-JP" sz="2400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  <a:p>
            <a:r>
              <a:rPr lang="ja-JP" altLang="en-US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入力画素 </a:t>
            </a:r>
            <a:r>
              <a:rPr lang="en-US" altLang="ja-JP" sz="2400" i="1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I</a:t>
            </a:r>
            <a:r>
              <a:rPr lang="en-US" altLang="ja-JP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(</a:t>
            </a:r>
            <a:r>
              <a:rPr lang="en-US" altLang="ja-JP" sz="2400" i="1" dirty="0" err="1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i.j</a:t>
            </a:r>
            <a:r>
              <a:rPr lang="en-US" altLang="ja-JP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)</a:t>
            </a:r>
            <a:r>
              <a:rPr lang="ja-JP" altLang="en-US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の周囲画素も利用</a:t>
            </a:r>
          </a:p>
        </p:txBody>
      </p:sp>
      <p:sp>
        <p:nvSpPr>
          <p:cNvPr id="56" name="正方形/長方形 55"/>
          <p:cNvSpPr/>
          <p:nvPr/>
        </p:nvSpPr>
        <p:spPr>
          <a:xfrm>
            <a:off x="7520708" y="5789519"/>
            <a:ext cx="66717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000" i="1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I</a:t>
            </a:r>
            <a:r>
              <a:rPr lang="en-US" altLang="ja-JP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(</a:t>
            </a:r>
            <a:r>
              <a:rPr lang="en-US" altLang="ja-JP" sz="2000" i="1" dirty="0" err="1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i,j</a:t>
            </a:r>
            <a:r>
              <a:rPr lang="en-US" altLang="ja-JP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57" name="テキスト ボックス 56"/>
          <p:cNvSpPr txBox="1"/>
          <p:nvPr/>
        </p:nvSpPr>
        <p:spPr>
          <a:xfrm>
            <a:off x="6587785" y="7035800"/>
            <a:ext cx="557075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※</a:t>
            </a:r>
            <a:r>
              <a:rPr lang="ja-JP" altLang="en-US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この領域を窓（</a:t>
            </a:r>
            <a:r>
              <a:rPr lang="en-US" altLang="ja-JP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Window</a:t>
            </a:r>
            <a:r>
              <a:rPr lang="ja-JP" altLang="en-US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）と呼ぶ</a:t>
            </a:r>
            <a:endParaRPr lang="en-US" altLang="ja-JP" sz="2000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  <a:p>
            <a:r>
              <a:rPr lang="en-US" altLang="ja-JP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※</a:t>
            </a:r>
            <a:r>
              <a:rPr lang="ja-JP" altLang="en-US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窓のサイズは問題</a:t>
            </a:r>
            <a:r>
              <a:rPr lang="en-US" altLang="ja-JP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/</a:t>
            </a:r>
            <a:r>
              <a:rPr lang="ja-JP" altLang="en-US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手法に依存して選択する</a:t>
            </a:r>
            <a:endParaRPr lang="en-US" altLang="ja-JP" sz="2000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  <a:p>
            <a:r>
              <a:rPr lang="en-US" altLang="ja-JP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※</a:t>
            </a:r>
            <a:r>
              <a:rPr lang="ja-JP" altLang="en-US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一般的に、窓が大きいほうが計算量がかかる</a:t>
            </a:r>
            <a:endParaRPr lang="en-US" altLang="ja-JP" sz="2000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58" name="正方形/長方形 57"/>
          <p:cNvSpPr/>
          <p:nvPr/>
        </p:nvSpPr>
        <p:spPr>
          <a:xfrm>
            <a:off x="9272429" y="4244728"/>
            <a:ext cx="19784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出力画像 </a:t>
            </a:r>
            <a:r>
              <a:rPr lang="en-US" altLang="ja-JP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: </a:t>
            </a:r>
            <a:r>
              <a:rPr lang="en-US" altLang="ja-JP" sz="2000" i="1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I’</a:t>
            </a:r>
            <a:r>
              <a:rPr lang="en-US" altLang="ja-JP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(</a:t>
            </a:r>
            <a:r>
              <a:rPr lang="en-US" altLang="ja-JP" sz="2000" i="1" dirty="0" err="1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i,j</a:t>
            </a:r>
            <a:r>
              <a:rPr lang="en-US" altLang="ja-JP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)</a:t>
            </a:r>
            <a:endParaRPr lang="ja-JP" altLang="en-US" sz="2000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59" name="正方形/長方形 58"/>
          <p:cNvSpPr/>
          <p:nvPr/>
        </p:nvSpPr>
        <p:spPr>
          <a:xfrm>
            <a:off x="6489630" y="4244728"/>
            <a:ext cx="191270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入力画像 </a:t>
            </a:r>
            <a:r>
              <a:rPr lang="en-US" altLang="ja-JP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: </a:t>
            </a:r>
            <a:r>
              <a:rPr lang="en-US" altLang="ja-JP" sz="2000" i="1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I</a:t>
            </a:r>
            <a:r>
              <a:rPr lang="en-US" altLang="ja-JP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(</a:t>
            </a:r>
            <a:r>
              <a:rPr lang="en-US" altLang="ja-JP" sz="2000" i="1" dirty="0" err="1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i,j</a:t>
            </a:r>
            <a:r>
              <a:rPr lang="en-US" altLang="ja-JP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)</a:t>
            </a:r>
            <a:endParaRPr lang="ja-JP" altLang="en-US" sz="2000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60" name="正方形/長方形 59"/>
          <p:cNvSpPr/>
          <p:nvPr/>
        </p:nvSpPr>
        <p:spPr>
          <a:xfrm>
            <a:off x="3405029" y="4244728"/>
            <a:ext cx="19784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出力画像 </a:t>
            </a:r>
            <a:r>
              <a:rPr lang="en-US" altLang="ja-JP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: </a:t>
            </a:r>
            <a:r>
              <a:rPr lang="en-US" altLang="ja-JP" sz="2000" i="1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I’</a:t>
            </a:r>
            <a:r>
              <a:rPr lang="en-US" altLang="ja-JP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(</a:t>
            </a:r>
            <a:r>
              <a:rPr lang="en-US" altLang="ja-JP" sz="2000" i="1" dirty="0" err="1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i,j</a:t>
            </a:r>
            <a:r>
              <a:rPr lang="en-US" altLang="ja-JP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)</a:t>
            </a:r>
            <a:endParaRPr lang="ja-JP" altLang="en-US" sz="2000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4" name="正方形/長方形 3"/>
          <p:cNvSpPr/>
          <p:nvPr/>
        </p:nvSpPr>
        <p:spPr>
          <a:xfrm>
            <a:off x="11368285" y="0"/>
            <a:ext cx="823715" cy="34770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/>
              <a:t>復習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31819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3605" y="3631368"/>
            <a:ext cx="1867965" cy="1948022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263" y="3631367"/>
            <a:ext cx="1864948" cy="194487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8" name="正方形/長方形 7"/>
          <p:cNvSpPr/>
          <p:nvPr/>
        </p:nvSpPr>
        <p:spPr>
          <a:xfrm>
            <a:off x="8626912" y="4440813"/>
            <a:ext cx="278992" cy="278992"/>
          </a:xfrm>
          <a:prstGeom prst="rect">
            <a:avLst/>
          </a:prstGeom>
          <a:noFill/>
          <a:ln w="412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00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9" name="正方形/長方形 8"/>
          <p:cNvSpPr/>
          <p:nvPr/>
        </p:nvSpPr>
        <p:spPr>
          <a:xfrm>
            <a:off x="1795965" y="4686832"/>
            <a:ext cx="55976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(</a:t>
            </a:r>
            <a:r>
              <a:rPr lang="en-US" altLang="ja-JP" sz="2000" i="1" dirty="0" err="1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i,j</a:t>
            </a:r>
            <a:r>
              <a:rPr lang="en-US" altLang="ja-JP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10" name="正方形/長方形 9"/>
          <p:cNvSpPr/>
          <p:nvPr/>
        </p:nvSpPr>
        <p:spPr>
          <a:xfrm>
            <a:off x="1903229" y="4448789"/>
            <a:ext cx="278992" cy="278992"/>
          </a:xfrm>
          <a:prstGeom prst="rect">
            <a:avLst/>
          </a:prstGeom>
          <a:noFill/>
          <a:ln w="412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00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8495209" y="4678856"/>
            <a:ext cx="55976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(</a:t>
            </a:r>
            <a:r>
              <a:rPr lang="en-US" altLang="ja-JP" sz="2000" i="1" dirty="0" err="1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i,j</a:t>
            </a:r>
            <a:r>
              <a:rPr lang="en-US" altLang="ja-JP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)</a:t>
            </a:r>
          </a:p>
        </p:txBody>
      </p:sp>
      <p:grpSp>
        <p:nvGrpSpPr>
          <p:cNvPr id="13" name="グループ化 12"/>
          <p:cNvGrpSpPr/>
          <p:nvPr/>
        </p:nvGrpSpPr>
        <p:grpSpPr>
          <a:xfrm>
            <a:off x="4586083" y="3631366"/>
            <a:ext cx="2282557" cy="1740748"/>
            <a:chOff x="3824793" y="4511663"/>
            <a:chExt cx="1737764" cy="1325272"/>
          </a:xfrm>
        </p:grpSpPr>
        <p:sp>
          <p:nvSpPr>
            <p:cNvPr id="14" name="正方形/長方形 13"/>
            <p:cNvSpPr/>
            <p:nvPr/>
          </p:nvSpPr>
          <p:spPr>
            <a:xfrm>
              <a:off x="3824793" y="4511663"/>
              <a:ext cx="915483" cy="957380"/>
            </a:xfrm>
            <a:prstGeom prst="rect">
              <a:avLst/>
            </a:prstGeom>
            <a:gradFill flip="none" rotWithShape="1">
              <a:gsLst>
                <a:gs pos="88333">
                  <a:schemeClr val="bg1"/>
                </a:gs>
                <a:gs pos="0">
                  <a:srgbClr val="FF0000"/>
                </a:gs>
                <a:gs pos="75000">
                  <a:schemeClr val="bg1"/>
                </a:gs>
              </a:gsLst>
              <a:path path="circle">
                <a:fillToRect l="50000" t="50000" r="50000" b="50000"/>
              </a:path>
              <a:tileRect/>
            </a:gradFill>
            <a:ln w="41275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cxnSp>
          <p:nvCxnSpPr>
            <p:cNvPr id="15" name="直線コネクタ 14"/>
            <p:cNvCxnSpPr/>
            <p:nvPr/>
          </p:nvCxnSpPr>
          <p:spPr>
            <a:xfrm>
              <a:off x="3825764" y="4707157"/>
              <a:ext cx="899572" cy="0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コネクタ 15"/>
            <p:cNvCxnSpPr/>
            <p:nvPr/>
          </p:nvCxnSpPr>
          <p:spPr>
            <a:xfrm>
              <a:off x="3825764" y="4516685"/>
              <a:ext cx="899572" cy="0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コネクタ 16"/>
            <p:cNvCxnSpPr/>
            <p:nvPr/>
          </p:nvCxnSpPr>
          <p:spPr>
            <a:xfrm>
              <a:off x="3825764" y="4897629"/>
              <a:ext cx="899572" cy="0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コネクタ 17"/>
            <p:cNvCxnSpPr/>
            <p:nvPr/>
          </p:nvCxnSpPr>
          <p:spPr>
            <a:xfrm>
              <a:off x="3825764" y="5088101"/>
              <a:ext cx="899572" cy="0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コネクタ 18"/>
            <p:cNvCxnSpPr/>
            <p:nvPr/>
          </p:nvCxnSpPr>
          <p:spPr>
            <a:xfrm>
              <a:off x="3825764" y="5278573"/>
              <a:ext cx="899572" cy="0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コネクタ 19"/>
            <p:cNvCxnSpPr/>
            <p:nvPr/>
          </p:nvCxnSpPr>
          <p:spPr>
            <a:xfrm>
              <a:off x="3825764" y="5469043"/>
              <a:ext cx="899572" cy="0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コネクタ 20"/>
            <p:cNvCxnSpPr/>
            <p:nvPr/>
          </p:nvCxnSpPr>
          <p:spPr>
            <a:xfrm rot="5400000">
              <a:off x="4079547" y="4990353"/>
              <a:ext cx="957380" cy="0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コネクタ 21"/>
            <p:cNvCxnSpPr/>
            <p:nvPr/>
          </p:nvCxnSpPr>
          <p:spPr>
            <a:xfrm rot="5400000">
              <a:off x="4261586" y="4990353"/>
              <a:ext cx="957380" cy="0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コネクタ 22"/>
            <p:cNvCxnSpPr/>
            <p:nvPr/>
          </p:nvCxnSpPr>
          <p:spPr>
            <a:xfrm rot="5400000">
              <a:off x="3897508" y="4990353"/>
              <a:ext cx="957380" cy="0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線コネクタ 23"/>
            <p:cNvCxnSpPr/>
            <p:nvPr/>
          </p:nvCxnSpPr>
          <p:spPr>
            <a:xfrm rot="5400000">
              <a:off x="3715468" y="4990353"/>
              <a:ext cx="957380" cy="0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線コネクタ 24"/>
            <p:cNvCxnSpPr/>
            <p:nvPr/>
          </p:nvCxnSpPr>
          <p:spPr>
            <a:xfrm rot="5400000">
              <a:off x="3533429" y="4990353"/>
              <a:ext cx="957380" cy="0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コネクタ 25"/>
            <p:cNvCxnSpPr/>
            <p:nvPr/>
          </p:nvCxnSpPr>
          <p:spPr>
            <a:xfrm rot="5400000">
              <a:off x="3351392" y="4990353"/>
              <a:ext cx="957380" cy="0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左中かっこ 26"/>
            <p:cNvSpPr/>
            <p:nvPr/>
          </p:nvSpPr>
          <p:spPr>
            <a:xfrm flipH="1">
              <a:off x="4747411" y="4518013"/>
              <a:ext cx="228600" cy="957380"/>
            </a:xfrm>
            <a:prstGeom prst="leftBrace">
              <a:avLst>
                <a:gd name="adj1" fmla="val 72916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正方形/長方形 27"/>
                <p:cNvSpPr/>
                <p:nvPr/>
              </p:nvSpPr>
              <p:spPr>
                <a:xfrm>
                  <a:off x="4849011" y="4826472"/>
                  <a:ext cx="713546" cy="27254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1600">
                            <a:latin typeface="Cambria Math"/>
                          </a:rPr>
                          <m:t>2</m:t>
                        </m:r>
                        <m:sSub>
                          <m:sSubPr>
                            <m:ctrlPr>
                              <a:rPr lang="en-US" altLang="ja-JP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23"/>
                              </m:rPr>
                              <a:rPr lang="en-US" altLang="ja-JP" sz="1600" i="1">
                                <a:latin typeface="Cambria Math"/>
                              </a:rPr>
                              <m:t>h</m:t>
                            </m:r>
                          </m:e>
                          <m:sub>
                            <m:r>
                              <m:rPr>
                                <m:brk m:alnAt="23"/>
                              </m:rPr>
                              <a:rPr lang="en-US" altLang="ja-JP" sz="1600" i="1">
                                <a:latin typeface="Cambria Math"/>
                              </a:rPr>
                              <m:t>𝑦</m:t>
                            </m:r>
                          </m:sub>
                        </m:sSub>
                        <m:r>
                          <a:rPr lang="en-US" altLang="ja-JP" sz="1600" i="1">
                            <a:latin typeface="Cambria Math"/>
                          </a:rPr>
                          <m:t>+1</m:t>
                        </m:r>
                      </m:oMath>
                    </m:oMathPara>
                  </a14:m>
                  <a:endParaRPr lang="ja-JP" altLang="en-US" sz="1600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8" name="正方形/長方形 2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49011" y="4826472"/>
                  <a:ext cx="713546" cy="272541"/>
                </a:xfrm>
                <a:prstGeom prst="rect">
                  <a:avLst/>
                </a:prstGeom>
                <a:blipFill>
                  <a:blip r:embed="rId4"/>
                  <a:stretch>
                    <a:fillRect b="-3448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正方形/長方形 28"/>
                <p:cNvSpPr/>
                <p:nvPr/>
              </p:nvSpPr>
              <p:spPr>
                <a:xfrm>
                  <a:off x="4234560" y="5555754"/>
                  <a:ext cx="779789" cy="28118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>
                            <a:latin typeface="Cambria Math"/>
                          </a:rPr>
                          <m:t>2</m:t>
                        </m:r>
                        <m:sSub>
                          <m:sSubPr>
                            <m:ctrlPr>
                              <a:rPr lang="en-US" altLang="ja-JP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23"/>
                              </m:rPr>
                              <a:rPr lang="en-US" altLang="ja-JP" i="1">
                                <a:latin typeface="Cambria Math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ja-JP" i="1">
                                <a:latin typeface="Cambria Math"/>
                              </a:rPr>
                              <m:t>𝑥</m:t>
                            </m:r>
                          </m:sub>
                        </m:sSub>
                        <m:r>
                          <a:rPr lang="en-US" altLang="ja-JP" i="1">
                            <a:latin typeface="Cambria Math"/>
                          </a:rPr>
                          <m:t>+1</m:t>
                        </m:r>
                      </m:oMath>
                    </m:oMathPara>
                  </a14:m>
                  <a:endParaRPr lang="ja-JP" altLang="en-US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9" name="正方形/長方形 2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34560" y="5555754"/>
                  <a:ext cx="779789" cy="281181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0" name="左中かっこ 29"/>
            <p:cNvSpPr/>
            <p:nvPr/>
          </p:nvSpPr>
          <p:spPr>
            <a:xfrm rot="5400000" flipH="1">
              <a:off x="4198619" y="5101940"/>
              <a:ext cx="163288" cy="910194"/>
            </a:xfrm>
            <a:prstGeom prst="leftBrace">
              <a:avLst>
                <a:gd name="adj1" fmla="val 72916"/>
                <a:gd name="adj2" fmla="val 34564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</p:grp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984570" y="394154"/>
            <a:ext cx="11071390" cy="733270"/>
          </a:xfrm>
        </p:spPr>
        <p:txBody>
          <a:bodyPr/>
          <a:lstStyle/>
          <a:p>
            <a:r>
              <a:rPr kumimoji="1" lang="ja-JP" altLang="en-US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線形フィルタとは</a:t>
            </a:r>
          </a:p>
        </p:txBody>
      </p:sp>
      <p:sp>
        <p:nvSpPr>
          <p:cNvPr id="4" name="コンテンツ プレースホルダー 2"/>
          <p:cNvSpPr txBox="1">
            <a:spLocks/>
          </p:cNvSpPr>
          <p:nvPr/>
        </p:nvSpPr>
        <p:spPr>
          <a:xfrm>
            <a:off x="984570" y="1210063"/>
            <a:ext cx="9713910" cy="5597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ja-JP" altLang="en-US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出力画素値を，入力画像の周囲画素の重み付和で計算する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/>
              <p:cNvSpPr txBox="1"/>
              <p:nvPr/>
            </p:nvSpPr>
            <p:spPr>
              <a:xfrm>
                <a:off x="1146260" y="1796736"/>
                <a:ext cx="7164525" cy="1443793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800" i="1">
                          <a:latin typeface="Cambria Math"/>
                        </a:rPr>
                        <m:t>𝐼</m:t>
                      </m:r>
                      <m:r>
                        <a:rPr lang="en-US" altLang="ja-JP" sz="2800" i="1">
                          <a:latin typeface="Cambria Math"/>
                        </a:rPr>
                        <m:t>′</m:t>
                      </m:r>
                      <m:d>
                        <m:dPr>
                          <m:ctrlPr>
                            <a:rPr lang="en-US" altLang="ja-JP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2800" i="1">
                              <a:latin typeface="Cambria Math"/>
                            </a:rPr>
                            <m:t>𝑖</m:t>
                          </m:r>
                          <m:r>
                            <a:rPr lang="en-US" altLang="ja-JP" sz="2800" i="1">
                              <a:latin typeface="Cambria Math"/>
                            </a:rPr>
                            <m:t>,</m:t>
                          </m:r>
                          <m:r>
                            <a:rPr lang="en-US" altLang="ja-JP" sz="2800" i="1">
                              <a:latin typeface="Cambria Math"/>
                            </a:rPr>
                            <m:t>𝑗</m:t>
                          </m:r>
                        </m:e>
                      </m:d>
                      <m:r>
                        <a:rPr lang="en-US" altLang="ja-JP" sz="2800" i="1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ja-JP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ja-JP" sz="2800" i="1">
                              <a:latin typeface="Cambria Math"/>
                            </a:rPr>
                            <m:t>𝑚</m:t>
                          </m:r>
                          <m:r>
                            <a:rPr lang="en-US" altLang="ja-JP" sz="2800" i="1">
                              <a:latin typeface="Cambria Math"/>
                            </a:rPr>
                            <m:t>=−</m:t>
                          </m:r>
                          <m:sSub>
                            <m:sSubPr>
                              <m:ctrlPr>
                                <a:rPr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23"/>
                                </m:rPr>
                                <a:rPr lang="en-US" altLang="ja-JP" sz="2800" i="1">
                                  <a:latin typeface="Cambria Math"/>
                                </a:rPr>
                                <m:t>h</m:t>
                              </m:r>
                            </m:e>
                            <m:sub>
                              <m:r>
                                <m:rPr>
                                  <m:brk m:alnAt="23"/>
                                </m:rPr>
                                <a:rPr lang="en-US" altLang="ja-JP" sz="2800" i="1">
                                  <a:latin typeface="Cambria Math"/>
                                </a:rPr>
                                <m:t>𝑦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23"/>
                                </m:rPr>
                                <a:rPr lang="en-US" altLang="ja-JP" sz="2800" i="1">
                                  <a:latin typeface="Cambria Math"/>
                                </a:rPr>
                                <m:t>h</m:t>
                              </m:r>
                            </m:e>
                            <m:sub>
                              <m:r>
                                <m:rPr>
                                  <m:brk m:alnAt="23"/>
                                </m:rPr>
                                <a:rPr lang="en-US" altLang="ja-JP" sz="2800" i="1">
                                  <a:latin typeface="Cambria Math"/>
                                </a:rPr>
                                <m:t>𝑦</m:t>
                              </m:r>
                            </m:sub>
                          </m:sSub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ja-JP" sz="2800" i="1">
                                  <a:latin typeface="Cambria Math"/>
                                </a:rPr>
                                <m:t>𝑛</m:t>
                              </m:r>
                              <m:r>
                                <a:rPr lang="en-US" altLang="ja-JP" sz="2800" i="1">
                                  <a:latin typeface="Cambria Math"/>
                                </a:rPr>
                                <m:t>=−</m:t>
                              </m:r>
                              <m:sSub>
                                <m:sSubPr>
                                  <m:ctrlPr>
                                    <a:rPr lang="en-US" altLang="ja-JP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23"/>
                                    </m:rPr>
                                    <a:rPr lang="en-US" altLang="ja-JP" sz="2800" i="1">
                                      <a:latin typeface="Cambria Math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ja-JP" sz="2800" i="1">
                                      <a:latin typeface="Cambria Math"/>
                                    </a:rPr>
                                    <m:t>𝑥</m:t>
                                  </m:r>
                                </m:sub>
                              </m:sSub>
                            </m:sub>
                            <m:sup>
                              <m:sSub>
                                <m:sSubPr>
                                  <m:ctrlPr>
                                    <a:rPr lang="en-US" altLang="ja-JP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23"/>
                                    </m:rPr>
                                    <a:rPr lang="en-US" altLang="ja-JP" sz="2800" i="1">
                                      <a:latin typeface="Cambria Math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ja-JP" sz="2800" i="1">
                                      <a:latin typeface="Cambria Math"/>
                                    </a:rPr>
                                    <m:t>𝑥</m:t>
                                  </m:r>
                                </m:sub>
                              </m:sSub>
                            </m:sup>
                            <m:e>
                              <m:r>
                                <a:rPr lang="en-US" altLang="ja-JP" sz="2800" i="1">
                                  <a:latin typeface="Cambria Math"/>
                                </a:rPr>
                                <m:t>h</m:t>
                              </m:r>
                              <m:d>
                                <m:dPr>
                                  <m:ctrlPr>
                                    <a:rPr lang="en-US" altLang="ja-JP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sz="2800" i="1">
                                      <a:latin typeface="Cambria Math"/>
                                    </a:rPr>
                                    <m:t>𝑚</m:t>
                                  </m:r>
                                  <m:r>
                                    <a:rPr lang="en-US" altLang="ja-JP" sz="2800" i="1">
                                      <a:latin typeface="Cambria Math"/>
                                    </a:rPr>
                                    <m:t>, </m:t>
                                  </m:r>
                                  <m:r>
                                    <a:rPr lang="en-US" altLang="ja-JP" sz="2800" i="1">
                                      <a:latin typeface="Cambria Math"/>
                                    </a:rPr>
                                    <m:t>𝑛</m:t>
                                  </m:r>
                                </m:e>
                              </m:d>
                              <m:r>
                                <a:rPr lang="en-US" altLang="ja-JP" sz="2800" i="1">
                                  <a:latin typeface="Cambria Math"/>
                                </a:rPr>
                                <m:t>  </m:t>
                              </m:r>
                              <m:r>
                                <a:rPr lang="en-US" altLang="ja-JP" sz="2800" i="1">
                                  <a:latin typeface="Cambria Math"/>
                                </a:rPr>
                                <m:t>𝐼</m:t>
                              </m:r>
                              <m:d>
                                <m:dPr>
                                  <m:ctrlPr>
                                    <a:rPr lang="en-US" altLang="ja-JP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sz="2800" i="1">
                                      <a:latin typeface="Cambria Math"/>
                                    </a:rPr>
                                    <m:t>𝑖</m:t>
                                  </m:r>
                                  <m:r>
                                    <a:rPr lang="en-US" altLang="ja-JP" sz="2800" i="1">
                                      <a:latin typeface="Cambria Math"/>
                                    </a:rPr>
                                    <m:t>+</m:t>
                                  </m:r>
                                  <m:r>
                                    <a:rPr lang="en-US" altLang="ja-JP" sz="2800" i="1">
                                      <a:latin typeface="Cambria Math"/>
                                    </a:rPr>
                                    <m:t>𝑚</m:t>
                                  </m:r>
                                  <m:r>
                                    <a:rPr lang="en-US" altLang="ja-JP" sz="2800" i="1">
                                      <a:latin typeface="Cambria Math"/>
                                    </a:rPr>
                                    <m:t>, </m:t>
                                  </m:r>
                                  <m:r>
                                    <a:rPr lang="en-US" altLang="ja-JP" sz="2800" i="1">
                                      <a:latin typeface="Cambria Math"/>
                                    </a:rPr>
                                    <m:t>𝑗</m:t>
                                  </m:r>
                                  <m:r>
                                    <a:rPr lang="en-US" altLang="ja-JP" sz="2800" i="1">
                                      <a:latin typeface="Cambria Math"/>
                                    </a:rPr>
                                    <m:t>+</m:t>
                                  </m:r>
                                  <m:r>
                                    <a:rPr lang="en-US" altLang="ja-JP" sz="2800" i="1">
                                      <a:latin typeface="Cambria Math"/>
                                    </a:rPr>
                                    <m:t>𝑛</m:t>
                                  </m:r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n-US" altLang="ja-JP" sz="2800" dirty="0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テキスト ボックス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6260" y="1796736"/>
                <a:ext cx="7164525" cy="144379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正方形/長方形 11"/>
          <p:cNvSpPr/>
          <p:nvPr/>
        </p:nvSpPr>
        <p:spPr>
          <a:xfrm>
            <a:off x="1070252" y="5563491"/>
            <a:ext cx="141577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2400" i="1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I’</a:t>
            </a:r>
            <a:r>
              <a:rPr lang="en-US" altLang="ja-JP" sz="2400" i="1" baseline="-25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 </a:t>
            </a:r>
            <a:r>
              <a:rPr lang="en-US" altLang="ja-JP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(</a:t>
            </a:r>
            <a:r>
              <a:rPr lang="en-US" altLang="ja-JP" sz="2400" i="1" dirty="0" err="1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i,j</a:t>
            </a:r>
            <a:r>
              <a:rPr lang="en-US" altLang="ja-JP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) </a:t>
            </a:r>
          </a:p>
          <a:p>
            <a:pPr algn="ctr"/>
            <a:r>
              <a:rPr lang="ja-JP" altLang="en-US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出力画像</a:t>
            </a:r>
          </a:p>
        </p:txBody>
      </p:sp>
      <p:sp>
        <p:nvSpPr>
          <p:cNvPr id="31" name="正方形/長方形 30"/>
          <p:cNvSpPr/>
          <p:nvPr/>
        </p:nvSpPr>
        <p:spPr>
          <a:xfrm>
            <a:off x="3824006" y="5346515"/>
            <a:ext cx="2646879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2400" i="1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h</a:t>
            </a:r>
            <a:r>
              <a:rPr lang="en-US" altLang="ja-JP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(</a:t>
            </a:r>
            <a:r>
              <a:rPr lang="en-US" altLang="ja-JP" sz="2400" i="1" dirty="0" err="1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i,j</a:t>
            </a:r>
            <a:r>
              <a:rPr lang="en-US" altLang="ja-JP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)</a:t>
            </a:r>
          </a:p>
          <a:p>
            <a:pPr algn="ctr"/>
            <a:r>
              <a:rPr lang="ja-JP" altLang="en-US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フィルタ</a:t>
            </a:r>
            <a:endParaRPr lang="en-US" altLang="ja-JP" sz="2400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  <a:p>
            <a:pPr algn="ctr"/>
            <a:r>
              <a:rPr lang="ja-JP" altLang="en-US" sz="16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各画素に重みが入っている</a:t>
            </a:r>
            <a:endParaRPr lang="en-US" altLang="ja-JP" sz="1600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cxnSp>
        <p:nvCxnSpPr>
          <p:cNvPr id="32" name="直線コネクタ 31"/>
          <p:cNvCxnSpPr/>
          <p:nvPr/>
        </p:nvCxnSpPr>
        <p:spPr>
          <a:xfrm>
            <a:off x="1308100" y="2851150"/>
            <a:ext cx="7683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4757143" y="2851150"/>
            <a:ext cx="7683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コネクタ 33"/>
          <p:cNvCxnSpPr/>
          <p:nvPr/>
        </p:nvCxnSpPr>
        <p:spPr>
          <a:xfrm>
            <a:off x="6118032" y="2851150"/>
            <a:ext cx="183851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コネクタ 34"/>
          <p:cNvCxnSpPr>
            <a:stCxn id="7" idx="0"/>
          </p:cNvCxnSpPr>
          <p:nvPr/>
        </p:nvCxnSpPr>
        <p:spPr>
          <a:xfrm flipH="1" flipV="1">
            <a:off x="1648570" y="2851153"/>
            <a:ext cx="120167" cy="7802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コネクタ 35"/>
          <p:cNvCxnSpPr>
            <a:stCxn id="14" idx="0"/>
          </p:cNvCxnSpPr>
          <p:nvPr/>
        </p:nvCxnSpPr>
        <p:spPr>
          <a:xfrm flipH="1" flipV="1">
            <a:off x="5083444" y="2820692"/>
            <a:ext cx="103885" cy="8106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コネクタ 36"/>
          <p:cNvCxnSpPr/>
          <p:nvPr/>
        </p:nvCxnSpPr>
        <p:spPr>
          <a:xfrm flipH="1" flipV="1">
            <a:off x="7037292" y="2851151"/>
            <a:ext cx="1415531" cy="7802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正方形/長方形 39"/>
          <p:cNvSpPr/>
          <p:nvPr/>
        </p:nvSpPr>
        <p:spPr>
          <a:xfrm>
            <a:off x="7849185" y="5563491"/>
            <a:ext cx="141577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2400" i="1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I</a:t>
            </a:r>
            <a:r>
              <a:rPr lang="en-US" altLang="ja-JP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(</a:t>
            </a:r>
            <a:r>
              <a:rPr lang="en-US" altLang="ja-JP" sz="2400" i="1" dirty="0" err="1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i,j</a:t>
            </a:r>
            <a:r>
              <a:rPr lang="en-US" altLang="ja-JP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)</a:t>
            </a:r>
          </a:p>
          <a:p>
            <a:pPr algn="ctr"/>
            <a:r>
              <a:rPr lang="ja-JP" altLang="en-US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入力画像</a:t>
            </a:r>
            <a:endParaRPr lang="en-US" altLang="ja-JP" sz="2400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grpSp>
        <p:nvGrpSpPr>
          <p:cNvPr id="3" name="グループ化 2"/>
          <p:cNvGrpSpPr/>
          <p:nvPr/>
        </p:nvGrpSpPr>
        <p:grpSpPr>
          <a:xfrm>
            <a:off x="8098819" y="3875200"/>
            <a:ext cx="1322817" cy="1407826"/>
            <a:chOff x="10225198" y="2309762"/>
            <a:chExt cx="1322817" cy="1407826"/>
          </a:xfrm>
        </p:grpSpPr>
        <p:sp>
          <p:nvSpPr>
            <p:cNvPr id="6" name="正方形/長方形 5"/>
            <p:cNvSpPr/>
            <p:nvPr/>
          </p:nvSpPr>
          <p:spPr>
            <a:xfrm>
              <a:off x="10225198" y="2326898"/>
              <a:ext cx="1322817" cy="1382622"/>
            </a:xfrm>
            <a:prstGeom prst="rect">
              <a:avLst/>
            </a:prstGeom>
            <a:gradFill>
              <a:gsLst>
                <a:gs pos="0">
                  <a:srgbClr val="FF0000"/>
                </a:gs>
                <a:gs pos="75000">
                  <a:schemeClr val="bg1">
                    <a:lumMod val="0"/>
                    <a:lumOff val="100000"/>
                    <a:alpha val="22000"/>
                  </a:schemeClr>
                </a:gs>
              </a:gsLst>
              <a:path path="circle">
                <a:fillToRect l="50000" t="50000" r="50000" b="50000"/>
              </a:path>
            </a:gradFill>
            <a:ln w="41275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grpSp>
          <p:nvGrpSpPr>
            <p:cNvPr id="39" name="グループ化 38"/>
            <p:cNvGrpSpPr/>
            <p:nvPr/>
          </p:nvGrpSpPr>
          <p:grpSpPr>
            <a:xfrm>
              <a:off x="10225199" y="2309762"/>
              <a:ext cx="1322816" cy="1407826"/>
              <a:chOff x="3825764" y="3051323"/>
              <a:chExt cx="899572" cy="957382"/>
            </a:xfrm>
          </p:grpSpPr>
          <p:cxnSp>
            <p:nvCxnSpPr>
              <p:cNvPr id="42" name="直線コネクタ 41"/>
              <p:cNvCxnSpPr/>
              <p:nvPr/>
            </p:nvCxnSpPr>
            <p:spPr>
              <a:xfrm>
                <a:off x="3825764" y="3246819"/>
                <a:ext cx="899572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線コネクタ 43"/>
              <p:cNvCxnSpPr/>
              <p:nvPr/>
            </p:nvCxnSpPr>
            <p:spPr>
              <a:xfrm>
                <a:off x="3825764" y="3437291"/>
                <a:ext cx="899572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線コネクタ 44"/>
              <p:cNvCxnSpPr/>
              <p:nvPr/>
            </p:nvCxnSpPr>
            <p:spPr>
              <a:xfrm>
                <a:off x="3825764" y="3627762"/>
                <a:ext cx="899572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線コネクタ 45"/>
              <p:cNvCxnSpPr/>
              <p:nvPr/>
            </p:nvCxnSpPr>
            <p:spPr>
              <a:xfrm>
                <a:off x="3825764" y="3818233"/>
                <a:ext cx="899572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直線コネクタ 47"/>
              <p:cNvCxnSpPr/>
              <p:nvPr/>
            </p:nvCxnSpPr>
            <p:spPr>
              <a:xfrm rot="5400000">
                <a:off x="4079546" y="3530013"/>
                <a:ext cx="957380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線コネクタ 49"/>
              <p:cNvCxnSpPr/>
              <p:nvPr/>
            </p:nvCxnSpPr>
            <p:spPr>
              <a:xfrm rot="5400000">
                <a:off x="3897507" y="3530015"/>
                <a:ext cx="957380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線コネクタ 50"/>
              <p:cNvCxnSpPr/>
              <p:nvPr/>
            </p:nvCxnSpPr>
            <p:spPr>
              <a:xfrm rot="5400000">
                <a:off x="3715468" y="3530015"/>
                <a:ext cx="957380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線コネクタ 51"/>
              <p:cNvCxnSpPr/>
              <p:nvPr/>
            </p:nvCxnSpPr>
            <p:spPr>
              <a:xfrm rot="5400000">
                <a:off x="3533430" y="3530015"/>
                <a:ext cx="957380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9" name="正方形/長方形 48"/>
          <p:cNvSpPr/>
          <p:nvPr/>
        </p:nvSpPr>
        <p:spPr>
          <a:xfrm>
            <a:off x="11368285" y="0"/>
            <a:ext cx="823715" cy="34770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/>
              <a:t>復習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48729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18789" y="391549"/>
            <a:ext cx="8674593" cy="733270"/>
          </a:xfrm>
        </p:spPr>
        <p:txBody>
          <a:bodyPr>
            <a:normAutofit/>
          </a:bodyPr>
          <a:lstStyle/>
          <a:p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準備 </a:t>
            </a:r>
            <a:r>
              <a:rPr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: </a:t>
            </a:r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平均と分散</a:t>
            </a:r>
            <a:endParaRPr kumimoji="1" lang="ja-JP" altLang="en-US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/>
              <p:cNvSpPr>
                <a:spLocks noGrp="1"/>
              </p:cNvSpPr>
              <p:nvPr>
                <p:ph idx="1"/>
              </p:nvPr>
            </p:nvSpPr>
            <p:spPr>
              <a:xfrm>
                <a:off x="790353" y="1446183"/>
                <a:ext cx="9721704" cy="1920600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00000"/>
                  </a:lnSpc>
                  <a:buNone/>
                </a:pPr>
                <a:r>
                  <a:rPr lang="ja-JP" altLang="en-US" sz="2400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実数値の集合 </a:t>
                </a:r>
                <a14:m>
                  <m:oMath xmlns:m="http://schemas.openxmlformats.org/officeDocument/2006/math">
                    <m:r>
                      <a:rPr lang="en-US" altLang="ja-JP" sz="2400" b="0" i="0" smtClean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=1,…,</m:t>
                    </m:r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ja-JP" altLang="en-US" sz="2400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 が与えられたとき、</a:t>
                </a:r>
                <a:endParaRPr lang="en-US" altLang="ja-JP" sz="2400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ja-JP" altLang="en-US" sz="2400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その平均は</a:t>
                </a:r>
                <a:r>
                  <a:rPr lang="en-US" altLang="ja-JP" sz="2400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ja-JP" sz="2400" i="1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altLang="ja-JP" sz="2400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,  </a:t>
                </a:r>
                <a:r>
                  <a:rPr lang="ja-JP" altLang="en-US" sz="2400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分散は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ja-JP" sz="2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ja-JP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p>
                          <m:sSupPr>
                            <m:ctrlP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ja-JP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ja-JP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2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ja-JP" sz="2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ja-JP" sz="2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ja-JP" sz="2400" b="0" i="1" smtClean="0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</m:d>
                          </m:e>
                          <m:sup>
                            <m: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ja-JP" altLang="en-US" sz="2400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で与えられる</a:t>
                </a:r>
                <a:endParaRPr lang="en-US" altLang="ja-JP" sz="2400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mc:Choice>
        <mc:Fallback xmlns="">
          <p:sp>
            <p:nvSpPr>
              <p:cNvPr id="3" name="コンテンツ プレースホルダー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90353" y="1446183"/>
                <a:ext cx="9721704" cy="1920600"/>
              </a:xfrm>
              <a:blipFill>
                <a:blip r:embed="rId3"/>
                <a:stretch>
                  <a:fillRect l="-1004" t="-254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コンテンツ プレースホルダー 2"/>
          <p:cNvSpPr txBox="1">
            <a:spLocks/>
          </p:cNvSpPr>
          <p:nvPr/>
        </p:nvSpPr>
        <p:spPr>
          <a:xfrm>
            <a:off x="790353" y="3490142"/>
            <a:ext cx="9721704" cy="31902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lnSpc>
                <a:spcPct val="100000"/>
              </a:lnSpc>
              <a:buFont typeface="Arial" panose="020B0604020202020204" pitchFamily="34" charset="0"/>
              <a:buAutoNum type="arabicPeriod"/>
            </a:pPr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以下の集合の平均と分散を求めよ</a:t>
            </a:r>
            <a:endParaRPr lang="en-US" altLang="ja-JP" sz="24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    {3,0,3,5,4,3,5,1}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en-US" altLang="ja-JP" sz="14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2. </a:t>
            </a:r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以下の集合</a:t>
            </a:r>
            <a:r>
              <a:rPr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A</a:t>
            </a:r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と</a:t>
            </a:r>
            <a:r>
              <a:rPr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B</a:t>
            </a:r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どちらが分散が大きい</a:t>
            </a:r>
            <a:endParaRPr lang="en-US" altLang="ja-JP" sz="24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    </a:t>
            </a:r>
            <a:r>
              <a:rPr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A: {3,4,3,4,3,2,2},   B: {3,5,3,5,3,1,1}</a:t>
            </a:r>
            <a:endParaRPr lang="ja-JP" altLang="en-US" sz="24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97881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2" name="グループ化 411"/>
          <p:cNvGrpSpPr/>
          <p:nvPr/>
        </p:nvGrpSpPr>
        <p:grpSpPr>
          <a:xfrm>
            <a:off x="1013971" y="1366582"/>
            <a:ext cx="1819651" cy="1812442"/>
            <a:chOff x="1003300" y="3915259"/>
            <a:chExt cx="1819651" cy="1812442"/>
          </a:xfrm>
        </p:grpSpPr>
        <p:sp>
          <p:nvSpPr>
            <p:cNvPr id="413" name="正方形/長方形 412"/>
            <p:cNvSpPr/>
            <p:nvPr/>
          </p:nvSpPr>
          <p:spPr>
            <a:xfrm>
              <a:off x="1003300" y="3915259"/>
              <a:ext cx="1809749" cy="181244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grpSp>
          <p:nvGrpSpPr>
            <p:cNvPr id="414" name="グループ化 413"/>
            <p:cNvGrpSpPr/>
            <p:nvPr/>
          </p:nvGrpSpPr>
          <p:grpSpPr>
            <a:xfrm>
              <a:off x="1260475" y="3915259"/>
              <a:ext cx="1308100" cy="1812442"/>
              <a:chOff x="1260475" y="3915258"/>
              <a:chExt cx="1308100" cy="1893053"/>
            </a:xfrm>
          </p:grpSpPr>
          <p:cxnSp>
            <p:nvCxnSpPr>
              <p:cNvPr id="422" name="直線コネクタ 421"/>
              <p:cNvCxnSpPr/>
              <p:nvPr/>
            </p:nvCxnSpPr>
            <p:spPr>
              <a:xfrm>
                <a:off x="1783715" y="3915258"/>
                <a:ext cx="0" cy="189305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3" name="直線コネクタ 422"/>
              <p:cNvCxnSpPr/>
              <p:nvPr/>
            </p:nvCxnSpPr>
            <p:spPr>
              <a:xfrm>
                <a:off x="2568575" y="3915258"/>
                <a:ext cx="0" cy="189305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4" name="直線コネクタ 423"/>
              <p:cNvCxnSpPr/>
              <p:nvPr/>
            </p:nvCxnSpPr>
            <p:spPr>
              <a:xfrm>
                <a:off x="2306955" y="3915258"/>
                <a:ext cx="0" cy="189305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5" name="直線コネクタ 424"/>
              <p:cNvCxnSpPr/>
              <p:nvPr/>
            </p:nvCxnSpPr>
            <p:spPr>
              <a:xfrm>
                <a:off x="2045335" y="3915258"/>
                <a:ext cx="0" cy="189305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6" name="直線コネクタ 425"/>
              <p:cNvCxnSpPr/>
              <p:nvPr/>
            </p:nvCxnSpPr>
            <p:spPr>
              <a:xfrm>
                <a:off x="1522095" y="3915258"/>
                <a:ext cx="0" cy="189305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7" name="直線コネクタ 426"/>
              <p:cNvCxnSpPr/>
              <p:nvPr/>
            </p:nvCxnSpPr>
            <p:spPr>
              <a:xfrm>
                <a:off x="1260475" y="3915258"/>
                <a:ext cx="0" cy="189305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15" name="グループ化 414"/>
            <p:cNvGrpSpPr/>
            <p:nvPr/>
          </p:nvGrpSpPr>
          <p:grpSpPr>
            <a:xfrm rot="5400000">
              <a:off x="1262250" y="3910685"/>
              <a:ext cx="1308100" cy="1813302"/>
              <a:chOff x="1260475" y="3915258"/>
              <a:chExt cx="1308100" cy="1893053"/>
            </a:xfrm>
          </p:grpSpPr>
          <p:cxnSp>
            <p:nvCxnSpPr>
              <p:cNvPr id="416" name="直線コネクタ 415"/>
              <p:cNvCxnSpPr/>
              <p:nvPr/>
            </p:nvCxnSpPr>
            <p:spPr>
              <a:xfrm>
                <a:off x="1783715" y="3915258"/>
                <a:ext cx="0" cy="189305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7" name="直線コネクタ 416"/>
              <p:cNvCxnSpPr/>
              <p:nvPr/>
            </p:nvCxnSpPr>
            <p:spPr>
              <a:xfrm>
                <a:off x="2568575" y="3915258"/>
                <a:ext cx="0" cy="189305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8" name="直線コネクタ 417"/>
              <p:cNvCxnSpPr/>
              <p:nvPr/>
            </p:nvCxnSpPr>
            <p:spPr>
              <a:xfrm>
                <a:off x="2306955" y="3915258"/>
                <a:ext cx="0" cy="189305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9" name="直線コネクタ 418"/>
              <p:cNvCxnSpPr/>
              <p:nvPr/>
            </p:nvCxnSpPr>
            <p:spPr>
              <a:xfrm>
                <a:off x="2045335" y="3915258"/>
                <a:ext cx="0" cy="189305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0" name="直線コネクタ 419"/>
              <p:cNvCxnSpPr/>
              <p:nvPr/>
            </p:nvCxnSpPr>
            <p:spPr>
              <a:xfrm>
                <a:off x="1522095" y="3915258"/>
                <a:ext cx="0" cy="189305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1" name="直線コネクタ 420"/>
              <p:cNvCxnSpPr/>
              <p:nvPr/>
            </p:nvCxnSpPr>
            <p:spPr>
              <a:xfrm>
                <a:off x="1260475" y="3915258"/>
                <a:ext cx="0" cy="189305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7" name="グループ化 26"/>
          <p:cNvGrpSpPr/>
          <p:nvPr/>
        </p:nvGrpSpPr>
        <p:grpSpPr>
          <a:xfrm>
            <a:off x="1013971" y="4249087"/>
            <a:ext cx="1819651" cy="1812442"/>
            <a:chOff x="1003300" y="3915259"/>
            <a:chExt cx="1819651" cy="1812442"/>
          </a:xfrm>
        </p:grpSpPr>
        <p:sp>
          <p:nvSpPr>
            <p:cNvPr id="5" name="正方形/長方形 4"/>
            <p:cNvSpPr/>
            <p:nvPr/>
          </p:nvSpPr>
          <p:spPr>
            <a:xfrm>
              <a:off x="1003300" y="3915259"/>
              <a:ext cx="1809749" cy="181244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grpSp>
          <p:nvGrpSpPr>
            <p:cNvPr id="19" name="グループ化 18"/>
            <p:cNvGrpSpPr/>
            <p:nvPr/>
          </p:nvGrpSpPr>
          <p:grpSpPr>
            <a:xfrm>
              <a:off x="1260475" y="3915259"/>
              <a:ext cx="1308100" cy="1812442"/>
              <a:chOff x="1260475" y="3915258"/>
              <a:chExt cx="1308100" cy="1893053"/>
            </a:xfrm>
          </p:grpSpPr>
          <p:cxnSp>
            <p:nvCxnSpPr>
              <p:cNvPr id="8" name="直線コネクタ 7"/>
              <p:cNvCxnSpPr/>
              <p:nvPr/>
            </p:nvCxnSpPr>
            <p:spPr>
              <a:xfrm>
                <a:off x="1783715" y="3915258"/>
                <a:ext cx="0" cy="189305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直線コネクタ 13"/>
              <p:cNvCxnSpPr/>
              <p:nvPr/>
            </p:nvCxnSpPr>
            <p:spPr>
              <a:xfrm>
                <a:off x="2568575" y="3915258"/>
                <a:ext cx="0" cy="189305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直線コネクタ 14"/>
              <p:cNvCxnSpPr/>
              <p:nvPr/>
            </p:nvCxnSpPr>
            <p:spPr>
              <a:xfrm>
                <a:off x="2306955" y="3915258"/>
                <a:ext cx="0" cy="189305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直線コネクタ 15"/>
              <p:cNvCxnSpPr/>
              <p:nvPr/>
            </p:nvCxnSpPr>
            <p:spPr>
              <a:xfrm>
                <a:off x="2045335" y="3915258"/>
                <a:ext cx="0" cy="189305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直線コネクタ 16"/>
              <p:cNvCxnSpPr/>
              <p:nvPr/>
            </p:nvCxnSpPr>
            <p:spPr>
              <a:xfrm>
                <a:off x="1522095" y="3915258"/>
                <a:ext cx="0" cy="189305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直線コネクタ 17"/>
              <p:cNvCxnSpPr/>
              <p:nvPr/>
            </p:nvCxnSpPr>
            <p:spPr>
              <a:xfrm>
                <a:off x="1260475" y="3915258"/>
                <a:ext cx="0" cy="189305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" name="グループ化 19"/>
            <p:cNvGrpSpPr/>
            <p:nvPr/>
          </p:nvGrpSpPr>
          <p:grpSpPr>
            <a:xfrm rot="5400000">
              <a:off x="1262250" y="3910685"/>
              <a:ext cx="1308100" cy="1813302"/>
              <a:chOff x="1260475" y="3915258"/>
              <a:chExt cx="1308100" cy="1893053"/>
            </a:xfrm>
          </p:grpSpPr>
          <p:cxnSp>
            <p:nvCxnSpPr>
              <p:cNvPr id="21" name="直線コネクタ 20"/>
              <p:cNvCxnSpPr/>
              <p:nvPr/>
            </p:nvCxnSpPr>
            <p:spPr>
              <a:xfrm>
                <a:off x="1783715" y="3915258"/>
                <a:ext cx="0" cy="189305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線コネクタ 21"/>
              <p:cNvCxnSpPr/>
              <p:nvPr/>
            </p:nvCxnSpPr>
            <p:spPr>
              <a:xfrm>
                <a:off x="2568575" y="3915258"/>
                <a:ext cx="0" cy="189305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線コネクタ 22"/>
              <p:cNvCxnSpPr/>
              <p:nvPr/>
            </p:nvCxnSpPr>
            <p:spPr>
              <a:xfrm>
                <a:off x="2306955" y="3915258"/>
                <a:ext cx="0" cy="189305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線コネクタ 23"/>
              <p:cNvCxnSpPr/>
              <p:nvPr/>
            </p:nvCxnSpPr>
            <p:spPr>
              <a:xfrm>
                <a:off x="2045335" y="3915258"/>
                <a:ext cx="0" cy="189305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線コネクタ 24"/>
              <p:cNvCxnSpPr/>
              <p:nvPr/>
            </p:nvCxnSpPr>
            <p:spPr>
              <a:xfrm>
                <a:off x="1522095" y="3915258"/>
                <a:ext cx="0" cy="189305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線コネクタ 25"/>
              <p:cNvCxnSpPr/>
              <p:nvPr/>
            </p:nvCxnSpPr>
            <p:spPr>
              <a:xfrm>
                <a:off x="1260475" y="3915258"/>
                <a:ext cx="0" cy="189305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ja-JP" altLang="en-US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エッジ保存平滑化フィルタ</a:t>
            </a:r>
            <a:endParaRPr kumimoji="1" lang="ja-JP" altLang="en-US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663951" y="1435345"/>
            <a:ext cx="4886415" cy="109830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ja-JP" altLang="en-US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平滑化フィルタでは，　      　　画素</a:t>
            </a:r>
            <a:r>
              <a:rPr kumimoji="1" lang="en-US" altLang="ja-JP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(</a:t>
            </a:r>
            <a:r>
              <a:rPr lang="en-US" altLang="ja-JP" sz="2400" i="1" dirty="0" err="1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i</a:t>
            </a:r>
            <a:r>
              <a:rPr kumimoji="1" lang="en-US" altLang="ja-JP" sz="2400" i="1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, j</a:t>
            </a:r>
            <a:r>
              <a:rPr kumimoji="1" lang="en-US" altLang="ja-JP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)</a:t>
            </a:r>
            <a:r>
              <a:rPr kumimoji="1" lang="ja-JP" altLang="en-US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を計算するため周囲の　画素の</a:t>
            </a:r>
            <a:r>
              <a:rPr lang="ja-JP" altLang="en-US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平均</a:t>
            </a:r>
            <a:r>
              <a:rPr kumimoji="1" lang="ja-JP" altLang="en-US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を計算した</a:t>
            </a:r>
          </a:p>
        </p:txBody>
      </p:sp>
      <p:sp>
        <p:nvSpPr>
          <p:cNvPr id="6" name="正方形/長方形 5"/>
          <p:cNvSpPr/>
          <p:nvPr/>
        </p:nvSpPr>
        <p:spPr>
          <a:xfrm>
            <a:off x="1784300" y="5014900"/>
            <a:ext cx="278992" cy="278992"/>
          </a:xfrm>
          <a:prstGeom prst="rect">
            <a:avLst/>
          </a:prstGeom>
          <a:noFill/>
          <a:ln w="412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00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28" name="正方形/長方形 27"/>
          <p:cNvSpPr/>
          <p:nvPr/>
        </p:nvSpPr>
        <p:spPr>
          <a:xfrm>
            <a:off x="1784300" y="2133307"/>
            <a:ext cx="278992" cy="278992"/>
          </a:xfrm>
          <a:prstGeom prst="rect">
            <a:avLst/>
          </a:prstGeom>
          <a:noFill/>
          <a:ln w="412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00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29" name="正方形/長方形 28"/>
          <p:cNvSpPr/>
          <p:nvPr/>
        </p:nvSpPr>
        <p:spPr>
          <a:xfrm>
            <a:off x="1369798" y="3302392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入力画像</a:t>
            </a:r>
          </a:p>
        </p:txBody>
      </p:sp>
      <p:sp>
        <p:nvSpPr>
          <p:cNvPr id="30" name="正方形/長方形 29"/>
          <p:cNvSpPr/>
          <p:nvPr/>
        </p:nvSpPr>
        <p:spPr>
          <a:xfrm>
            <a:off x="1369798" y="6132677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出力画像</a:t>
            </a:r>
          </a:p>
        </p:txBody>
      </p:sp>
      <p:sp>
        <p:nvSpPr>
          <p:cNvPr id="31" name="コンテンツ プレースホルダー 2"/>
          <p:cNvSpPr txBox="1">
            <a:spLocks/>
          </p:cNvSpPr>
          <p:nvPr/>
        </p:nvSpPr>
        <p:spPr>
          <a:xfrm>
            <a:off x="3625850" y="3194295"/>
            <a:ext cx="8127667" cy="14230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ja-JP" altLang="en-US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エッジ保存平滑化フィルタでは、以下</a:t>
            </a:r>
            <a:r>
              <a:rPr lang="en-US" altLang="ja-JP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9</a:t>
            </a:r>
            <a:r>
              <a:rPr lang="ja-JP" altLang="en-US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種の領域を考え，</a:t>
            </a:r>
            <a:r>
              <a:rPr lang="ja-JP" altLang="en-US" sz="2400" b="1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一番分散の小さな領域の平均値を、その画素の値</a:t>
            </a:r>
            <a:r>
              <a:rPr lang="ja-JP" altLang="en-US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とする</a:t>
            </a:r>
          </a:p>
        </p:txBody>
      </p:sp>
      <p:pic>
        <p:nvPicPr>
          <p:cNvPr id="84" name="図 8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8428" y="1056609"/>
            <a:ext cx="2001009" cy="1807364"/>
          </a:xfrm>
          <a:prstGeom prst="rect">
            <a:avLst/>
          </a:prstGeom>
        </p:spPr>
      </p:pic>
      <p:grpSp>
        <p:nvGrpSpPr>
          <p:cNvPr id="163" name="グループ化 162"/>
          <p:cNvGrpSpPr/>
          <p:nvPr/>
        </p:nvGrpSpPr>
        <p:grpSpPr>
          <a:xfrm>
            <a:off x="3825428" y="4037017"/>
            <a:ext cx="1228181" cy="1209805"/>
            <a:chOff x="3951514" y="4591050"/>
            <a:chExt cx="1018540" cy="1003300"/>
          </a:xfrm>
          <a:solidFill>
            <a:schemeClr val="bg1"/>
          </a:solidFill>
        </p:grpSpPr>
        <p:grpSp>
          <p:nvGrpSpPr>
            <p:cNvPr id="138" name="グループ化 137"/>
            <p:cNvGrpSpPr/>
            <p:nvPr/>
          </p:nvGrpSpPr>
          <p:grpSpPr>
            <a:xfrm>
              <a:off x="3951514" y="4591050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112" name="正方形/長方形 111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48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3" name="正方形/長方形 112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48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4" name="正方形/長方形 113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5" name="正方形/長方形 114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6" name="正方形/長方形 115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39" name="グループ化 138"/>
            <p:cNvGrpSpPr/>
            <p:nvPr/>
          </p:nvGrpSpPr>
          <p:grpSpPr>
            <a:xfrm>
              <a:off x="3951514" y="4791075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140" name="正方形/長方形 139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48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1" name="正方形/長方形 140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48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2" name="正方形/長方形 141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48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3" name="正方形/長方形 142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4" name="正方形/長方形 143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45" name="グループ化 144"/>
            <p:cNvGrpSpPr/>
            <p:nvPr/>
          </p:nvGrpSpPr>
          <p:grpSpPr>
            <a:xfrm>
              <a:off x="3951514" y="4991100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146" name="正方形/長方形 145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7" name="正方形/長方形 146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48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8" name="正方形/長方形 147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48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9" name="正方形/長方形 148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0" name="正方形/長方形 149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51" name="グループ化 150"/>
            <p:cNvGrpSpPr/>
            <p:nvPr/>
          </p:nvGrpSpPr>
          <p:grpSpPr>
            <a:xfrm>
              <a:off x="3951514" y="5191125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152" name="正方形/長方形 151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3" name="正方形/長方形 152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4" name="正方形/長方形 153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5" name="正方形/長方形 154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6" name="正方形/長方形 155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57" name="グループ化 156"/>
            <p:cNvGrpSpPr/>
            <p:nvPr/>
          </p:nvGrpSpPr>
          <p:grpSpPr>
            <a:xfrm>
              <a:off x="3951514" y="5391150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158" name="正方形/長方形 157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9" name="正方形/長方形 158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0" name="正方形/長方形 159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1" name="正方形/長方形 160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2" name="正方形/長方形 161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164" name="グループ化 163"/>
          <p:cNvGrpSpPr/>
          <p:nvPr/>
        </p:nvGrpSpPr>
        <p:grpSpPr>
          <a:xfrm>
            <a:off x="5386936" y="4037017"/>
            <a:ext cx="1228181" cy="1209805"/>
            <a:chOff x="3951514" y="4591050"/>
            <a:chExt cx="1018540" cy="1003300"/>
          </a:xfrm>
          <a:solidFill>
            <a:schemeClr val="bg1"/>
          </a:solidFill>
        </p:grpSpPr>
        <p:grpSp>
          <p:nvGrpSpPr>
            <p:cNvPr id="165" name="グループ化 164"/>
            <p:cNvGrpSpPr/>
            <p:nvPr/>
          </p:nvGrpSpPr>
          <p:grpSpPr>
            <a:xfrm>
              <a:off x="3951514" y="4591050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190" name="正方形/長方形 189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1" name="正方形/長方形 190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49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2" name="正方形/長方形 191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49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3" name="正方形/長方形 192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49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4" name="正方形/長方形 193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66" name="グループ化 165"/>
            <p:cNvGrpSpPr/>
            <p:nvPr/>
          </p:nvGrpSpPr>
          <p:grpSpPr>
            <a:xfrm>
              <a:off x="3951514" y="4791075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185" name="正方形/長方形 184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6" name="正方形/長方形 185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49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7" name="正方形/長方形 186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49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8" name="正方形/長方形 187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49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9" name="正方形/長方形 188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67" name="グループ化 166"/>
            <p:cNvGrpSpPr/>
            <p:nvPr/>
          </p:nvGrpSpPr>
          <p:grpSpPr>
            <a:xfrm>
              <a:off x="3951514" y="4991100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180" name="正方形/長方形 179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1" name="正方形/長方形 180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2" name="正方形/長方形 181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49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3" name="正方形/長方形 182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4" name="正方形/長方形 183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68" name="グループ化 167"/>
            <p:cNvGrpSpPr/>
            <p:nvPr/>
          </p:nvGrpSpPr>
          <p:grpSpPr>
            <a:xfrm>
              <a:off x="3951514" y="5191125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175" name="正方形/長方形 174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6" name="正方形/長方形 175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7" name="正方形/長方形 176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8" name="正方形/長方形 177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9" name="正方形/長方形 178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69" name="グループ化 168"/>
            <p:cNvGrpSpPr/>
            <p:nvPr/>
          </p:nvGrpSpPr>
          <p:grpSpPr>
            <a:xfrm>
              <a:off x="3951514" y="5391150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170" name="正方形/長方形 169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1" name="正方形/長方形 170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2" name="正方形/長方形 171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3" name="正方形/長方形 172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4" name="正方形/長方形 173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195" name="グループ化 194"/>
          <p:cNvGrpSpPr/>
          <p:nvPr/>
        </p:nvGrpSpPr>
        <p:grpSpPr>
          <a:xfrm>
            <a:off x="10369372" y="4752845"/>
            <a:ext cx="1228181" cy="1209805"/>
            <a:chOff x="3951514" y="4591050"/>
            <a:chExt cx="1018540" cy="1003300"/>
          </a:xfrm>
          <a:solidFill>
            <a:schemeClr val="bg1"/>
          </a:solidFill>
        </p:grpSpPr>
        <p:grpSp>
          <p:nvGrpSpPr>
            <p:cNvPr id="196" name="グループ化 195"/>
            <p:cNvGrpSpPr/>
            <p:nvPr/>
          </p:nvGrpSpPr>
          <p:grpSpPr>
            <a:xfrm>
              <a:off x="3951514" y="4591050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221" name="正方形/長方形 220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2" name="正方形/長方形 221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3" name="正方形/長方形 222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4" name="正方形/長方形 223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5" name="正方形/長方形 224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97" name="グループ化 196"/>
            <p:cNvGrpSpPr/>
            <p:nvPr/>
          </p:nvGrpSpPr>
          <p:grpSpPr>
            <a:xfrm>
              <a:off x="3951514" y="4791075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216" name="正方形/長方形 215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7" name="正方形/長方形 216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47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8" name="正方形/長方形 217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47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9" name="正方形/長方形 218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47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0" name="正方形/長方形 219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98" name="グループ化 197"/>
            <p:cNvGrpSpPr/>
            <p:nvPr/>
          </p:nvGrpSpPr>
          <p:grpSpPr>
            <a:xfrm>
              <a:off x="3951514" y="4991100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211" name="正方形/長方形 210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2" name="正方形/長方形 211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47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3" name="正方形/長方形 212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47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4" name="正方形/長方形 213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47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5" name="正方形/長方形 214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99" name="グループ化 198"/>
            <p:cNvGrpSpPr/>
            <p:nvPr/>
          </p:nvGrpSpPr>
          <p:grpSpPr>
            <a:xfrm>
              <a:off x="3951514" y="5191125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206" name="正方形/長方形 205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7" name="正方形/長方形 206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47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8" name="正方形/長方形 207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47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9" name="正方形/長方形 208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47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0" name="正方形/長方形 209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00" name="グループ化 199"/>
            <p:cNvGrpSpPr/>
            <p:nvPr/>
          </p:nvGrpSpPr>
          <p:grpSpPr>
            <a:xfrm>
              <a:off x="3951514" y="5391150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201" name="正方形/長方形 200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2" name="正方形/長方形 201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3" name="正方形/長方形 202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4" name="正方形/長方形 203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5" name="正方形/長方形 204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226" name="グループ化 225"/>
          <p:cNvGrpSpPr/>
          <p:nvPr/>
        </p:nvGrpSpPr>
        <p:grpSpPr>
          <a:xfrm>
            <a:off x="6948444" y="4037017"/>
            <a:ext cx="1228181" cy="1209805"/>
            <a:chOff x="3951514" y="4591050"/>
            <a:chExt cx="1018540" cy="1003300"/>
          </a:xfrm>
          <a:solidFill>
            <a:schemeClr val="bg1"/>
          </a:solidFill>
        </p:grpSpPr>
        <p:grpSp>
          <p:nvGrpSpPr>
            <p:cNvPr id="227" name="グループ化 226"/>
            <p:cNvGrpSpPr/>
            <p:nvPr/>
          </p:nvGrpSpPr>
          <p:grpSpPr>
            <a:xfrm>
              <a:off x="3951514" y="4591050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252" name="正方形/長方形 251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3" name="正方形/長方形 252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4" name="正方形/長方形 253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5" name="正方形/長方形 254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1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6" name="正方形/長方形 255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1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28" name="グループ化 227"/>
            <p:cNvGrpSpPr/>
            <p:nvPr/>
          </p:nvGrpSpPr>
          <p:grpSpPr>
            <a:xfrm>
              <a:off x="3951514" y="4791075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247" name="正方形/長方形 246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8" name="正方形/長方形 247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9" name="正方形/長方形 248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1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0" name="正方形/長方形 249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1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1" name="正方形/長方形 250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1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29" name="グループ化 228"/>
            <p:cNvGrpSpPr/>
            <p:nvPr/>
          </p:nvGrpSpPr>
          <p:grpSpPr>
            <a:xfrm>
              <a:off x="3951514" y="4991100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242" name="正方形/長方形 241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3" name="正方形/長方形 242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4" name="正方形/長方形 243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1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5" name="正方形/長方形 244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1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6" name="正方形/長方形 245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30" name="グループ化 229"/>
            <p:cNvGrpSpPr/>
            <p:nvPr/>
          </p:nvGrpSpPr>
          <p:grpSpPr>
            <a:xfrm>
              <a:off x="3951514" y="5191125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237" name="正方形/長方形 236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8" name="正方形/長方形 237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9" name="正方形/長方形 238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0" name="正方形/長方形 239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1" name="正方形/長方形 240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31" name="グループ化 230"/>
            <p:cNvGrpSpPr/>
            <p:nvPr/>
          </p:nvGrpSpPr>
          <p:grpSpPr>
            <a:xfrm>
              <a:off x="3951514" y="5391150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232" name="正方形/長方形 231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3" name="正方形/長方形 232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4" name="正方形/長方形 233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5" name="正方形/長方形 234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6" name="正方形/長方形 235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257" name="グループ化 256"/>
          <p:cNvGrpSpPr/>
          <p:nvPr/>
        </p:nvGrpSpPr>
        <p:grpSpPr>
          <a:xfrm>
            <a:off x="8505916" y="4016245"/>
            <a:ext cx="1228181" cy="1209805"/>
            <a:chOff x="3951514" y="4591050"/>
            <a:chExt cx="1018540" cy="1003300"/>
          </a:xfrm>
          <a:solidFill>
            <a:schemeClr val="bg1"/>
          </a:solidFill>
        </p:grpSpPr>
        <p:grpSp>
          <p:nvGrpSpPr>
            <p:cNvPr id="258" name="グループ化 257"/>
            <p:cNvGrpSpPr/>
            <p:nvPr/>
          </p:nvGrpSpPr>
          <p:grpSpPr>
            <a:xfrm>
              <a:off x="3951514" y="4591050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283" name="正方形/長方形 282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4" name="正方形/長方形 283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5" name="正方形/長方形 284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6" name="正方形/長方形 285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7" name="正方形/長方形 286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59" name="グループ化 258"/>
            <p:cNvGrpSpPr/>
            <p:nvPr/>
          </p:nvGrpSpPr>
          <p:grpSpPr>
            <a:xfrm>
              <a:off x="3951514" y="4791075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278" name="正方形/長方形 277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1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9" name="正方形/長方形 278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1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0" name="正方形/長方形 279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1" name="正方形/長方形 280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2" name="正方形/長方形 281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60" name="グループ化 259"/>
            <p:cNvGrpSpPr/>
            <p:nvPr/>
          </p:nvGrpSpPr>
          <p:grpSpPr>
            <a:xfrm>
              <a:off x="3951514" y="4991100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273" name="正方形/長方形 272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1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4" name="正方形/長方形 273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1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5" name="正方形/長方形 274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1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6" name="正方形/長方形 275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7" name="正方形/長方形 276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61" name="グループ化 260"/>
            <p:cNvGrpSpPr/>
            <p:nvPr/>
          </p:nvGrpSpPr>
          <p:grpSpPr>
            <a:xfrm>
              <a:off x="3951514" y="5191125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268" name="正方形/長方形 267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1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9" name="正方形/長方形 268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1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0" name="正方形/長方形 269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1" name="正方形/長方形 270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2" name="正方形/長方形 271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62" name="グループ化 261"/>
            <p:cNvGrpSpPr/>
            <p:nvPr/>
          </p:nvGrpSpPr>
          <p:grpSpPr>
            <a:xfrm>
              <a:off x="3951514" y="5391150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263" name="正方形/長方形 262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4" name="正方形/長方形 263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5" name="正方形/長方形 264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6" name="正方形/長方形 265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7" name="正方形/長方形 266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288" name="グループ化 287"/>
          <p:cNvGrpSpPr/>
          <p:nvPr/>
        </p:nvGrpSpPr>
        <p:grpSpPr>
          <a:xfrm>
            <a:off x="6944892" y="5438645"/>
            <a:ext cx="1228181" cy="1209805"/>
            <a:chOff x="3951514" y="4591050"/>
            <a:chExt cx="1018540" cy="1003300"/>
          </a:xfrm>
          <a:solidFill>
            <a:schemeClr val="bg1"/>
          </a:solidFill>
        </p:grpSpPr>
        <p:grpSp>
          <p:nvGrpSpPr>
            <p:cNvPr id="289" name="グループ化 288"/>
            <p:cNvGrpSpPr/>
            <p:nvPr/>
          </p:nvGrpSpPr>
          <p:grpSpPr>
            <a:xfrm>
              <a:off x="3951514" y="4591050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314" name="正方形/長方形 313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5" name="正方形/長方形 314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6" name="正方形/長方形 315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7" name="正方形/長方形 316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8" name="正方形/長方形 317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90" name="グループ化 289"/>
            <p:cNvGrpSpPr/>
            <p:nvPr/>
          </p:nvGrpSpPr>
          <p:grpSpPr>
            <a:xfrm>
              <a:off x="3951514" y="4791075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309" name="正方形/長方形 308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0" name="正方形/長方形 309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1" name="正方形/長方形 310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2" name="正方形/長方形 311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3" name="正方形/長方形 312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91" name="グループ化 290"/>
            <p:cNvGrpSpPr/>
            <p:nvPr/>
          </p:nvGrpSpPr>
          <p:grpSpPr>
            <a:xfrm>
              <a:off x="3951514" y="4991100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304" name="正方形/長方形 303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5" name="正方形/長方形 304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6" name="正方形/長方形 305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8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7" name="正方形/長方形 306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8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8" name="正方形/長方形 307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92" name="グループ化 291"/>
            <p:cNvGrpSpPr/>
            <p:nvPr/>
          </p:nvGrpSpPr>
          <p:grpSpPr>
            <a:xfrm>
              <a:off x="3951514" y="5191125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299" name="正方形/長方形 298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0" name="正方形/長方形 299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1" name="正方形/長方形 300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8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2" name="正方形/長方形 301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8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3" name="正方形/長方形 302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8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93" name="グループ化 292"/>
            <p:cNvGrpSpPr/>
            <p:nvPr/>
          </p:nvGrpSpPr>
          <p:grpSpPr>
            <a:xfrm>
              <a:off x="3951514" y="5391150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294" name="正方形/長方形 293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5" name="正方形/長方形 294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6" name="正方形/長方形 295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7" name="正方形/長方形 296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8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8" name="正方形/長方形 297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8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319" name="グループ化 318"/>
          <p:cNvGrpSpPr/>
          <p:nvPr/>
        </p:nvGrpSpPr>
        <p:grpSpPr>
          <a:xfrm>
            <a:off x="3834953" y="5438645"/>
            <a:ext cx="1228181" cy="1209805"/>
            <a:chOff x="3951514" y="4591050"/>
            <a:chExt cx="1018540" cy="1003300"/>
          </a:xfrm>
          <a:solidFill>
            <a:schemeClr val="bg1"/>
          </a:solidFill>
        </p:grpSpPr>
        <p:grpSp>
          <p:nvGrpSpPr>
            <p:cNvPr id="320" name="グループ化 319"/>
            <p:cNvGrpSpPr/>
            <p:nvPr/>
          </p:nvGrpSpPr>
          <p:grpSpPr>
            <a:xfrm>
              <a:off x="3951514" y="4591050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345" name="正方形/長方形 344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46" name="正方形/長方形 345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47" name="正方形/長方形 346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48" name="正方形/長方形 347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49" name="正方形/長方形 348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21" name="グループ化 320"/>
            <p:cNvGrpSpPr/>
            <p:nvPr/>
          </p:nvGrpSpPr>
          <p:grpSpPr>
            <a:xfrm>
              <a:off x="3951514" y="4791075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340" name="正方形/長方形 339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41" name="正方形/長方形 340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42" name="正方形/長方形 341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43" name="正方形/長方形 342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44" name="正方形/長方形 343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22" name="グループ化 321"/>
            <p:cNvGrpSpPr/>
            <p:nvPr/>
          </p:nvGrpSpPr>
          <p:grpSpPr>
            <a:xfrm>
              <a:off x="3951514" y="4991100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335" name="正方形/長方形 334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6" name="正方形/長方形 335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1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7" name="正方形/長方形 336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1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8" name="正方形/長方形 337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9" name="正方形/長方形 338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23" name="グループ化 322"/>
            <p:cNvGrpSpPr/>
            <p:nvPr/>
          </p:nvGrpSpPr>
          <p:grpSpPr>
            <a:xfrm>
              <a:off x="3951514" y="5191125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330" name="正方形/長方形 329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1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1" name="正方形/長方形 330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1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2" name="正方形/長方形 331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1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3" name="正方形/長方形 332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4" name="正方形/長方形 333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24" name="グループ化 323"/>
            <p:cNvGrpSpPr/>
            <p:nvPr/>
          </p:nvGrpSpPr>
          <p:grpSpPr>
            <a:xfrm>
              <a:off x="3951514" y="5391150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325" name="正方形/長方形 324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1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26" name="正方形/長方形 325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1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27" name="正方形/長方形 326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28" name="正方形/長方形 327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29" name="正方形/長方形 328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350" name="グループ化 349"/>
          <p:cNvGrpSpPr/>
          <p:nvPr/>
        </p:nvGrpSpPr>
        <p:grpSpPr>
          <a:xfrm>
            <a:off x="8550366" y="5438645"/>
            <a:ext cx="1228181" cy="1209805"/>
            <a:chOff x="3951514" y="4591050"/>
            <a:chExt cx="1018540" cy="1003300"/>
          </a:xfrm>
          <a:solidFill>
            <a:schemeClr val="bg1"/>
          </a:solidFill>
        </p:grpSpPr>
        <p:grpSp>
          <p:nvGrpSpPr>
            <p:cNvPr id="351" name="グループ化 350"/>
            <p:cNvGrpSpPr/>
            <p:nvPr/>
          </p:nvGrpSpPr>
          <p:grpSpPr>
            <a:xfrm>
              <a:off x="3951514" y="4591050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376" name="正方形/長方形 375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77" name="正方形/長方形 376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78" name="正方形/長方形 377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79" name="正方形/長方形 378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80" name="正方形/長方形 379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52" name="グループ化 351"/>
            <p:cNvGrpSpPr/>
            <p:nvPr/>
          </p:nvGrpSpPr>
          <p:grpSpPr>
            <a:xfrm>
              <a:off x="3951514" y="4791075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371" name="正方形/長方形 370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72" name="正方形/長方形 371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73" name="正方形/長方形 372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74" name="正方形/長方形 373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1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75" name="正方形/長方形 374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1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53" name="グループ化 352"/>
            <p:cNvGrpSpPr/>
            <p:nvPr/>
          </p:nvGrpSpPr>
          <p:grpSpPr>
            <a:xfrm>
              <a:off x="3951514" y="4991100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366" name="正方形/長方形 365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67" name="正方形/長方形 366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68" name="正方形/長方形 367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1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69" name="正方形/長方形 368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1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70" name="正方形/長方形 369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1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54" name="グループ化 353"/>
            <p:cNvGrpSpPr/>
            <p:nvPr/>
          </p:nvGrpSpPr>
          <p:grpSpPr>
            <a:xfrm>
              <a:off x="3951514" y="5191125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361" name="正方形/長方形 360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62" name="正方形/長方形 361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63" name="正方形/長方形 362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64" name="正方形/長方形 363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1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65" name="正方形/長方形 364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1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55" name="グループ化 354"/>
            <p:cNvGrpSpPr/>
            <p:nvPr/>
          </p:nvGrpSpPr>
          <p:grpSpPr>
            <a:xfrm>
              <a:off x="3951514" y="5391150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356" name="正方形/長方形 355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57" name="正方形/長方形 356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58" name="正方形/長方形 357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59" name="正方形/長方形 358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60" name="正方形/長方形 359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381" name="グループ化 380"/>
          <p:cNvGrpSpPr/>
          <p:nvPr/>
        </p:nvGrpSpPr>
        <p:grpSpPr>
          <a:xfrm>
            <a:off x="5389923" y="5438645"/>
            <a:ext cx="1228181" cy="1209805"/>
            <a:chOff x="3951514" y="4591050"/>
            <a:chExt cx="1018540" cy="1003300"/>
          </a:xfrm>
          <a:solidFill>
            <a:schemeClr val="bg1"/>
          </a:solidFill>
        </p:grpSpPr>
        <p:grpSp>
          <p:nvGrpSpPr>
            <p:cNvPr id="382" name="グループ化 381"/>
            <p:cNvGrpSpPr/>
            <p:nvPr/>
          </p:nvGrpSpPr>
          <p:grpSpPr>
            <a:xfrm>
              <a:off x="3951514" y="4591050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407" name="正方形/長方形 406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408" name="正方形/長方形 407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409" name="正方形/長方形 408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410" name="正方形/長方形 409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411" name="正方形/長方形 410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83" name="グループ化 382"/>
            <p:cNvGrpSpPr/>
            <p:nvPr/>
          </p:nvGrpSpPr>
          <p:grpSpPr>
            <a:xfrm>
              <a:off x="3951514" y="4791075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402" name="正方形/長方形 401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403" name="正方形/長方形 402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404" name="正方形/長方形 403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405" name="正方形/長方形 404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406" name="正方形/長方形 405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84" name="グループ化 383"/>
            <p:cNvGrpSpPr/>
            <p:nvPr/>
          </p:nvGrpSpPr>
          <p:grpSpPr>
            <a:xfrm>
              <a:off x="3951514" y="4991100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397" name="正方形/長方形 396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98" name="正方形/長方形 397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99" name="正方形/長方形 398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400" name="正方形/長方形 399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401" name="正方形/長方形 400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85" name="グループ化 384"/>
            <p:cNvGrpSpPr/>
            <p:nvPr/>
          </p:nvGrpSpPr>
          <p:grpSpPr>
            <a:xfrm>
              <a:off x="3951514" y="5191125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392" name="正方形/長方形 391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93" name="正方形/長方形 392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94" name="正方形/長方形 393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95" name="正方形/長方形 394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96" name="正方形/長方形 395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86" name="グループ化 385"/>
            <p:cNvGrpSpPr/>
            <p:nvPr/>
          </p:nvGrpSpPr>
          <p:grpSpPr>
            <a:xfrm>
              <a:off x="3951514" y="5391150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387" name="正方形/長方形 386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88" name="正方形/長方形 387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89" name="正方形/長方形 388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90" name="正方形/長方形 389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91" name="正方形/長方形 390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428" name="正方形/長方形 427"/>
          <p:cNvSpPr/>
          <p:nvPr/>
        </p:nvSpPr>
        <p:spPr>
          <a:xfrm>
            <a:off x="1271146" y="1624299"/>
            <a:ext cx="1298198" cy="1298198"/>
          </a:xfrm>
          <a:prstGeom prst="rect">
            <a:avLst/>
          </a:prstGeom>
          <a:noFill/>
          <a:ln w="31750">
            <a:solidFill>
              <a:srgbClr val="0000FF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00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6084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コンテンツ プレースホルダー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9687" y="283483"/>
            <a:ext cx="4595163" cy="3063442"/>
          </a:xfr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538" y="3605427"/>
            <a:ext cx="4595163" cy="3063442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2175" y="3605427"/>
            <a:ext cx="4595163" cy="3063442"/>
          </a:xfrm>
          <a:prstGeom prst="rect">
            <a:avLst/>
          </a:prstGeom>
        </p:spPr>
      </p:pic>
      <p:sp>
        <p:nvSpPr>
          <p:cNvPr id="7" name="正方形/長方形 6"/>
          <p:cNvSpPr/>
          <p:nvPr/>
        </p:nvSpPr>
        <p:spPr>
          <a:xfrm>
            <a:off x="623079" y="3236095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平滑化フィルタ</a:t>
            </a:r>
            <a:endParaRPr lang="ja-JP" altLang="en-US" dirty="0"/>
          </a:p>
        </p:txBody>
      </p:sp>
      <p:sp>
        <p:nvSpPr>
          <p:cNvPr id="8" name="正方形/長方形 7"/>
          <p:cNvSpPr/>
          <p:nvPr/>
        </p:nvSpPr>
        <p:spPr>
          <a:xfrm>
            <a:off x="8741608" y="3236095"/>
            <a:ext cx="29546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エッジ保存平滑化フィルタ</a:t>
            </a:r>
            <a:endParaRPr lang="ja-JP" altLang="en-US" dirty="0"/>
          </a:p>
        </p:txBody>
      </p:sp>
      <p:sp>
        <p:nvSpPr>
          <p:cNvPr id="9" name="正方形/長方形 8"/>
          <p:cNvSpPr/>
          <p:nvPr/>
        </p:nvSpPr>
        <p:spPr>
          <a:xfrm>
            <a:off x="3083356" y="1664758"/>
            <a:ext cx="6463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入力</a:t>
            </a:r>
            <a:endParaRPr lang="en-US" altLang="ja-JP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  <a:p>
            <a:r>
              <a:rPr lang="ja-JP" altLang="en-US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画像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669905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6457</TotalTime>
  <Words>1422</Words>
  <Application>Microsoft Office PowerPoint</Application>
  <PresentationFormat>ワイド画面</PresentationFormat>
  <Paragraphs>354</Paragraphs>
  <Slides>27</Slides>
  <Notes>6</Notes>
  <HiddenSlides>3</HiddenSlides>
  <MMClips>0</MMClips>
  <ScaleCrop>false</ScaleCrop>
  <HeadingPairs>
    <vt:vector size="8" baseType="variant">
      <vt:variant>
        <vt:lpstr>使用されているフォント</vt:lpstr>
      </vt:variant>
      <vt:variant>
        <vt:i4>8</vt:i4>
      </vt:variant>
      <vt:variant>
        <vt:lpstr>テーマ</vt:lpstr>
      </vt:variant>
      <vt:variant>
        <vt:i4>1</vt:i4>
      </vt:variant>
      <vt:variant>
        <vt:lpstr>埋め込まれた OLE サーバー</vt:lpstr>
      </vt:variant>
      <vt:variant>
        <vt:i4>1</vt:i4>
      </vt:variant>
      <vt:variant>
        <vt:lpstr>スライド タイトル</vt:lpstr>
      </vt:variant>
      <vt:variant>
        <vt:i4>27</vt:i4>
      </vt:variant>
    </vt:vector>
  </HeadingPairs>
  <TitlesOfParts>
    <vt:vector size="37" baseType="lpstr">
      <vt:lpstr>ＭＳ Ｐゴシック</vt:lpstr>
      <vt:lpstr>メイリオ</vt:lpstr>
      <vt:lpstr>游ゴシック</vt:lpstr>
      <vt:lpstr>Arial</vt:lpstr>
      <vt:lpstr>Calibri</vt:lpstr>
      <vt:lpstr>Cambria Math</vt:lpstr>
      <vt:lpstr>Times New Roman</vt:lpstr>
      <vt:lpstr>Wingdings</vt:lpstr>
      <vt:lpstr>Office テーマ</vt:lpstr>
      <vt:lpstr>数式</vt:lpstr>
      <vt:lpstr>ディジタルメディア処理</vt:lpstr>
      <vt:lpstr>フィルタ処理2 : 非線形フィルタ，ハーフトーニング</vt:lpstr>
      <vt:lpstr>復習 : 空間フィルタ（線形）</vt:lpstr>
      <vt:lpstr>非線形フィルタ</vt:lpstr>
      <vt:lpstr>空間フィルタとは</vt:lpstr>
      <vt:lpstr>線形フィルタとは</vt:lpstr>
      <vt:lpstr>準備 : 平均と分散</vt:lpstr>
      <vt:lpstr>エッジ保存平滑化フィルタ</vt:lpstr>
      <vt:lpstr>PowerPoint プレゼンテーション</vt:lpstr>
      <vt:lpstr>中央値フィルタ(Median filter)</vt:lpstr>
      <vt:lpstr>中央値フィルタ(Median filter)</vt:lpstr>
      <vt:lpstr>バイラテラルフィルタ</vt:lpstr>
      <vt:lpstr>バイラテラルフィルタ</vt:lpstr>
      <vt:lpstr>バイラテラルフィルタ</vt:lpstr>
      <vt:lpstr>PowerPoint プレゼンテーション</vt:lpstr>
      <vt:lpstr>バイラテラルフィルタ</vt:lpstr>
      <vt:lpstr>バイラテラルフィルタ</vt:lpstr>
      <vt:lpstr>バイラテラルフィルタ</vt:lpstr>
      <vt:lpstr>バイラテラルフィルタ（パラメタ）</vt:lpstr>
      <vt:lpstr>まとめ：空間フィルタ（非線形）</vt:lpstr>
      <vt:lpstr>ハーフトーン処理</vt:lpstr>
      <vt:lpstr>ハーフトーン処理</vt:lpstr>
      <vt:lpstr>濃度パターン法</vt:lpstr>
      <vt:lpstr>ディザ法</vt:lpstr>
      <vt:lpstr>誤差拡散法</vt:lpstr>
      <vt:lpstr>誤差拡散法</vt:lpstr>
      <vt:lpstr>まとめ : ハーフトーン処理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Takashi Ijiri</dc:creator>
  <cp:lastModifiedBy>takashi</cp:lastModifiedBy>
  <cp:revision>262</cp:revision>
  <cp:lastPrinted>2017-05-11T08:09:22Z</cp:lastPrinted>
  <dcterms:created xsi:type="dcterms:W3CDTF">2017-01-19T02:23:36Z</dcterms:created>
  <dcterms:modified xsi:type="dcterms:W3CDTF">2021-10-23T13:10:08Z</dcterms:modified>
</cp:coreProperties>
</file>